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70" r:id="rId15"/>
    <p:sldId id="268" r:id="rId16"/>
    <p:sldId id="271" r:id="rId17"/>
    <p:sldId id="272" r:id="rId18"/>
    <p:sldId id="273" r:id="rId19"/>
  </p:sldIdLst>
  <p:sldSz cx="10080625" cy="7559675"/>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107" d="100"/>
          <a:sy n="107" d="100"/>
        </p:scale>
        <p:origin x="-1386" y="-84"/>
      </p:cViewPr>
      <p:guideLst>
        <p:guide orient="horz" pos="2381"/>
        <p:guide pos="3175"/>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3.png>
</file>

<file path=ppt/media/image14.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8" name="PlaceHolder 1"/>
          <p:cNvSpPr>
            <a:spLocks noGrp="1"/>
          </p:cNvSpPr>
          <p:nvPr>
            <p:ph type="body"/>
          </p:nvPr>
        </p:nvSpPr>
        <p:spPr>
          <a:xfrm>
            <a:off x="777240" y="4777560"/>
            <a:ext cx="6217560" cy="4525920"/>
          </a:xfrm>
          <a:prstGeom prst="rect">
            <a:avLst/>
          </a:prstGeom>
        </p:spPr>
        <p:txBody>
          <a:bodyPr lIns="0" tIns="0" rIns="0" bIns="0"/>
          <a:lstStyle/>
          <a:p>
            <a:r>
              <a:rPr lang="en-US" sz="2000" b="0" strike="noStrike" spc="-1">
                <a:latin typeface="Arial"/>
              </a:rPr>
              <a:t>Click to edit the notes format</a:t>
            </a:r>
          </a:p>
        </p:txBody>
      </p:sp>
      <p:sp>
        <p:nvSpPr>
          <p:cNvPr id="39" name="PlaceHolder 2"/>
          <p:cNvSpPr>
            <a:spLocks noGrp="1"/>
          </p:cNvSpPr>
          <p:nvPr>
            <p:ph type="hdr"/>
          </p:nvPr>
        </p:nvSpPr>
        <p:spPr>
          <a:xfrm>
            <a:off x="1554480" y="5532120"/>
            <a:ext cx="6217560" cy="4525920"/>
          </a:xfrm>
          <a:prstGeom prst="rect">
            <a:avLst/>
          </a:prstGeom>
        </p:spPr>
        <p:txBody>
          <a:bodyPr lIns="0" tIns="0" rIns="0" bIns="0"/>
          <a:lstStyle/>
          <a:p>
            <a:r>
              <a:rPr lang="en-US" sz="1400" b="0" strike="noStrike" spc="-1">
                <a:latin typeface="Times New Roman"/>
              </a:rPr>
              <a:t> </a:t>
            </a:r>
          </a:p>
        </p:txBody>
      </p:sp>
      <p:sp>
        <p:nvSpPr>
          <p:cNvPr id="40" name="PlaceHolder 3"/>
          <p:cNvSpPr>
            <a:spLocks noGrp="1"/>
          </p:cNvSpPr>
          <p:nvPr>
            <p:ph type="dt"/>
          </p:nvPr>
        </p:nvSpPr>
        <p:spPr>
          <a:xfrm>
            <a:off x="0" y="9555480"/>
            <a:ext cx="3372840" cy="502560"/>
          </a:xfrm>
          <a:prstGeom prst="rect">
            <a:avLst/>
          </a:prstGeom>
        </p:spPr>
        <p:txBody>
          <a:bodyPr lIns="0" tIns="0" rIns="0" bIns="0"/>
          <a:lstStyle/>
          <a:p>
            <a:pPr algn="r"/>
            <a:r>
              <a:rPr lang="en-US" sz="1400" b="0" strike="noStrike" spc="-1">
                <a:latin typeface="Times New Roman"/>
              </a:rPr>
              <a:t> </a:t>
            </a:r>
          </a:p>
        </p:txBody>
      </p:sp>
      <p:sp>
        <p:nvSpPr>
          <p:cNvPr id="41" name="PlaceHolder 4"/>
          <p:cNvSpPr>
            <a:spLocks noGrp="1"/>
          </p:cNvSpPr>
          <p:nvPr>
            <p:ph type="ftr"/>
          </p:nvPr>
        </p:nvSpPr>
        <p:spPr>
          <a:xfrm>
            <a:off x="0" y="0"/>
            <a:ext cx="3372840" cy="502560"/>
          </a:xfrm>
          <a:prstGeom prst="rect">
            <a:avLst/>
          </a:prstGeom>
        </p:spPr>
        <p:txBody>
          <a:bodyPr lIns="0" tIns="0" rIns="0" bIns="0" anchor="b"/>
          <a:lstStyle/>
          <a:p>
            <a:r>
              <a:rPr lang="en-US" sz="1400" b="0" strike="noStrike" spc="-1">
                <a:latin typeface="Times New Roman"/>
              </a:rPr>
              <a:t> </a:t>
            </a:r>
          </a:p>
        </p:txBody>
      </p:sp>
      <p:sp>
        <p:nvSpPr>
          <p:cNvPr id="42" name="PlaceHolder 5"/>
          <p:cNvSpPr>
            <a:spLocks noGrp="1"/>
          </p:cNvSpPr>
          <p:nvPr>
            <p:ph type="sldNum"/>
          </p:nvPr>
        </p:nvSpPr>
        <p:spPr>
          <a:xfrm>
            <a:off x="4399200" y="0"/>
            <a:ext cx="3372840" cy="502560"/>
          </a:xfrm>
          <a:prstGeom prst="rect">
            <a:avLst/>
          </a:prstGeom>
        </p:spPr>
        <p:txBody>
          <a:bodyPr lIns="0" tIns="0" rIns="0" bIns="0" anchor="b"/>
          <a:lstStyle/>
          <a:p>
            <a:pPr algn="r"/>
            <a:fld id="{2D0C663D-5332-4496-B69D-F9424FE4BD05}" type="slidenum">
              <a:rPr lang="en-US" sz="1400" b="0" strike="noStrike" spc="-1">
                <a:latin typeface="Times New Roman"/>
              </a:rPr>
              <a:pPr algn="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24"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25"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26"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996E627-8DF1-4B13-A4B4-EE5A56937E65}" type="slidenum">
              <a:rPr lang="en-US" sz="1100" b="0" strike="noStrike" spc="-1">
                <a:solidFill>
                  <a:srgbClr val="000000"/>
                </a:solidFill>
                <a:latin typeface="+mn-lt"/>
                <a:ea typeface="+mn-ea"/>
              </a:rPr>
              <a:pPr algn="r">
                <a:lnSpc>
                  <a:spcPct val="100000"/>
                </a:lnSpc>
              </a:pPr>
              <a:t>1</a:t>
            </a:fld>
            <a:endParaRPr lang="en-US" sz="11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60"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61"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62"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B18973B0-E386-4A19-B665-09D0E0B9593A}" type="slidenum">
              <a:rPr lang="en-US" sz="1100" b="0" strike="noStrike" spc="-1">
                <a:solidFill>
                  <a:srgbClr val="000000"/>
                </a:solidFill>
                <a:latin typeface="+mn-lt"/>
                <a:ea typeface="+mn-ea"/>
              </a:rPr>
              <a:pPr algn="r">
                <a:lnSpc>
                  <a:spcPct val="100000"/>
                </a:lnSpc>
              </a:pPr>
              <a:t>10</a:t>
            </a:fld>
            <a:endParaRPr lang="en-US" sz="1100" b="0" strike="noStrike" spc="-1">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64"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65"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66"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57FEC5E-C9EB-472E-9AA6-C386AED5D103}" type="slidenum">
              <a:rPr lang="en-US" sz="1100" b="0" strike="noStrike" spc="-1">
                <a:solidFill>
                  <a:srgbClr val="000000"/>
                </a:solidFill>
                <a:latin typeface="+mn-lt"/>
                <a:ea typeface="+mn-ea"/>
              </a:rPr>
              <a:pPr algn="r">
                <a:lnSpc>
                  <a:spcPct val="100000"/>
                </a:lnSpc>
              </a:pPr>
              <a:t>11</a:t>
            </a:fld>
            <a:endParaRPr lang="en-US" sz="1100" b="0" strike="noStrike" spc="-1">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68"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69"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70"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1B6DF54-F0CF-4570-A83A-70D527FEAD5D}" type="slidenum">
              <a:rPr lang="en-US" sz="1100" b="0" strike="noStrike" spc="-1">
                <a:solidFill>
                  <a:srgbClr val="000000"/>
                </a:solidFill>
                <a:latin typeface="+mn-lt"/>
                <a:ea typeface="+mn-ea"/>
              </a:rPr>
              <a:pPr algn="r">
                <a:lnSpc>
                  <a:spcPct val="100000"/>
                </a:lnSpc>
              </a:pPr>
              <a:t>12</a:t>
            </a:fld>
            <a:endParaRPr lang="en-US" sz="1100" b="0" strike="noStrike" spc="-1">
              <a:latin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72"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73"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74"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FB3AA0B7-D52D-403E-9549-99BC9FD58EE8}" type="slidenum">
              <a:rPr lang="en-US" sz="1100" b="0" strike="noStrike" spc="-1">
                <a:solidFill>
                  <a:srgbClr val="000000"/>
                </a:solidFill>
                <a:latin typeface="+mn-lt"/>
                <a:ea typeface="+mn-ea"/>
              </a:rPr>
              <a:pPr algn="r">
                <a:lnSpc>
                  <a:spcPct val="100000"/>
                </a:lnSpc>
              </a:pPr>
              <a:t>13</a:t>
            </a:fld>
            <a:endParaRPr lang="en-US" sz="1100" b="0" strike="noStrike" spc="-1">
              <a:latin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76"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77"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78"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9271CA68-90ED-4959-86AC-746E1327F8E9}" type="slidenum">
              <a:rPr lang="en-US" sz="1100" b="0" strike="noStrike" spc="-1">
                <a:solidFill>
                  <a:srgbClr val="000000"/>
                </a:solidFill>
                <a:latin typeface="+mn-lt"/>
                <a:ea typeface="+mn-ea"/>
              </a:rPr>
              <a:pPr algn="r">
                <a:lnSpc>
                  <a:spcPct val="100000"/>
                </a:lnSpc>
              </a:pPr>
              <a:t>14</a:t>
            </a:fld>
            <a:endParaRPr lang="en-US" sz="11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28"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29"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30"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DB4DE343-4290-4307-AD50-3232FE622867}" type="slidenum">
              <a:rPr lang="en-US" sz="1100" b="0" strike="noStrike" spc="-1">
                <a:solidFill>
                  <a:srgbClr val="000000"/>
                </a:solidFill>
                <a:latin typeface="+mn-lt"/>
                <a:ea typeface="+mn-ea"/>
              </a:rPr>
              <a:pPr algn="r">
                <a:lnSpc>
                  <a:spcPct val="100000"/>
                </a:lnSpc>
              </a:pPr>
              <a:t>2</a:t>
            </a:fld>
            <a:endParaRPr lang="en-US" sz="11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32"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33"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34"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0B67D301-E26F-49CB-893B-FB1A49AFA6D3}" type="slidenum">
              <a:rPr lang="en-US" sz="1100" b="0" strike="noStrike" spc="-1">
                <a:solidFill>
                  <a:srgbClr val="000000"/>
                </a:solidFill>
                <a:latin typeface="+mn-lt"/>
                <a:ea typeface="+mn-ea"/>
              </a:rPr>
              <a:pPr algn="r">
                <a:lnSpc>
                  <a:spcPct val="100000"/>
                </a:lnSpc>
              </a:pPr>
              <a:t>3</a:t>
            </a:fld>
            <a:endParaRPr lang="en-US" sz="11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36"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37"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38"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DD4E0BC2-C6BC-4336-B486-12FC006DC0B2}" type="slidenum">
              <a:rPr lang="en-US" sz="1100" b="0" strike="noStrike" spc="-1">
                <a:solidFill>
                  <a:srgbClr val="000000"/>
                </a:solidFill>
                <a:latin typeface="+mn-lt"/>
                <a:ea typeface="+mn-ea"/>
              </a:rPr>
              <a:pPr algn="r">
                <a:lnSpc>
                  <a:spcPct val="100000"/>
                </a:lnSpc>
              </a:pPr>
              <a:t>4</a:t>
            </a:fld>
            <a:endParaRPr lang="en-US" sz="1100" b="0" strike="noStrike" spc="-1">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40"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41"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42"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F92F9943-708C-4305-B783-9BC7FCAF47B2}" type="slidenum">
              <a:rPr lang="en-US" sz="1100" b="0" strike="noStrike" spc="-1">
                <a:solidFill>
                  <a:srgbClr val="000000"/>
                </a:solidFill>
                <a:latin typeface="+mn-lt"/>
                <a:ea typeface="+mn-ea"/>
              </a:rPr>
              <a:pPr algn="r">
                <a:lnSpc>
                  <a:spcPct val="100000"/>
                </a:lnSpc>
              </a:pPr>
              <a:t>5</a:t>
            </a:fld>
            <a:endParaRPr lang="en-US" sz="1100" b="0" strike="noStrike" spc="-1">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44"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45"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46"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3EBCA57-549C-43E7-AF5E-BB1FD490BA52}" type="slidenum">
              <a:rPr lang="en-US" sz="1100" b="0" strike="noStrike" spc="-1">
                <a:solidFill>
                  <a:srgbClr val="000000"/>
                </a:solidFill>
                <a:latin typeface="+mn-lt"/>
                <a:ea typeface="+mn-ea"/>
              </a:rPr>
              <a:pPr algn="r">
                <a:lnSpc>
                  <a:spcPct val="100000"/>
                </a:lnSpc>
              </a:pPr>
              <a:t>6</a:t>
            </a:fld>
            <a:endParaRPr lang="en-US" sz="1100" b="0" strike="noStrike" spc="-1">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48"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49"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50"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FC62D23E-D7F2-457D-8A48-3AB50D3D8FF9}" type="slidenum">
              <a:rPr lang="en-US" sz="1100" b="0" strike="noStrike" spc="-1">
                <a:solidFill>
                  <a:srgbClr val="000000"/>
                </a:solidFill>
                <a:latin typeface="+mn-lt"/>
                <a:ea typeface="+mn-ea"/>
              </a:rPr>
              <a:pPr algn="r">
                <a:lnSpc>
                  <a:spcPct val="100000"/>
                </a:lnSpc>
              </a:pPr>
              <a:t>7</a:t>
            </a:fld>
            <a:endParaRPr lang="en-US" sz="1100" b="0" strike="noStrike" spc="-1">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52"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53"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54"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6B7E5B7F-D60E-44E9-B75D-05559D3186D8}" type="slidenum">
              <a:rPr lang="en-US" sz="1100" b="0" strike="noStrike" spc="-1">
                <a:solidFill>
                  <a:srgbClr val="000000"/>
                </a:solidFill>
                <a:latin typeface="+mn-lt"/>
                <a:ea typeface="+mn-ea"/>
              </a:rPr>
              <a:pPr algn="r">
                <a:lnSpc>
                  <a:spcPct val="100000"/>
                </a:lnSpc>
              </a:pPr>
              <a:t>8</a:t>
            </a:fld>
            <a:endParaRPr lang="en-US" sz="11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56"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57"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58"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A85F5BF7-3B0A-476F-A853-0C542279EC98}" type="slidenum">
              <a:rPr lang="en-US" sz="1100" b="0" strike="noStrike" spc="-1">
                <a:solidFill>
                  <a:srgbClr val="000000"/>
                </a:solidFill>
                <a:latin typeface="+mn-lt"/>
                <a:ea typeface="+mn-ea"/>
              </a:rPr>
              <a:pPr algn="r">
                <a:lnSpc>
                  <a:spcPct val="100000"/>
                </a:lnSpc>
              </a:pPr>
              <a:t>9</a:t>
            </a:fld>
            <a:endParaRPr lang="en-US" sz="11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24" name="PlaceHolder 2"/>
          <p:cNvSpPr>
            <a:spLocks noGrp="1"/>
          </p:cNvSpPr>
          <p:nvPr>
            <p:ph type="body"/>
          </p:nvPr>
        </p:nvSpPr>
        <p:spPr>
          <a:xfrm>
            <a:off x="504000" y="1768680"/>
            <a:ext cx="907200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5" name="PlaceHolder 3"/>
          <p:cNvSpPr>
            <a:spLocks noGrp="1"/>
          </p:cNvSpPr>
          <p:nvPr>
            <p:ph type="body"/>
          </p:nvPr>
        </p:nvSpPr>
        <p:spPr>
          <a:xfrm>
            <a:off x="504000" y="4058640"/>
            <a:ext cx="907200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27"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8"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9" name="PlaceHolder 4"/>
          <p:cNvSpPr>
            <a:spLocks noGrp="1"/>
          </p:cNvSpPr>
          <p:nvPr>
            <p:ph type="body"/>
          </p:nvPr>
        </p:nvSpPr>
        <p:spPr>
          <a:xfrm>
            <a:off x="515268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0" name="PlaceHolder 5"/>
          <p:cNvSpPr>
            <a:spLocks noGrp="1"/>
          </p:cNvSpPr>
          <p:nvPr>
            <p:ph type="body"/>
          </p:nvPr>
        </p:nvSpPr>
        <p:spPr>
          <a:xfrm>
            <a:off x="50400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32" name="PlaceHolder 2"/>
          <p:cNvSpPr>
            <a:spLocks noGrp="1"/>
          </p:cNvSpPr>
          <p:nvPr>
            <p:ph type="body"/>
          </p:nvPr>
        </p:nvSpPr>
        <p:spPr>
          <a:xfrm>
            <a:off x="504000" y="176868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3" name="PlaceHolder 3"/>
          <p:cNvSpPr>
            <a:spLocks noGrp="1"/>
          </p:cNvSpPr>
          <p:nvPr>
            <p:ph type="body"/>
          </p:nvPr>
        </p:nvSpPr>
        <p:spPr>
          <a:xfrm>
            <a:off x="3571560" y="176868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4" name="PlaceHolder 4"/>
          <p:cNvSpPr>
            <a:spLocks noGrp="1"/>
          </p:cNvSpPr>
          <p:nvPr>
            <p:ph type="body"/>
          </p:nvPr>
        </p:nvSpPr>
        <p:spPr>
          <a:xfrm>
            <a:off x="6639120" y="176868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5" name="PlaceHolder 5"/>
          <p:cNvSpPr>
            <a:spLocks noGrp="1"/>
          </p:cNvSpPr>
          <p:nvPr>
            <p:ph type="body"/>
          </p:nvPr>
        </p:nvSpPr>
        <p:spPr>
          <a:xfrm>
            <a:off x="6639120" y="405864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6" name="PlaceHolder 6"/>
          <p:cNvSpPr>
            <a:spLocks noGrp="1"/>
          </p:cNvSpPr>
          <p:nvPr>
            <p:ph type="body"/>
          </p:nvPr>
        </p:nvSpPr>
        <p:spPr>
          <a:xfrm>
            <a:off x="3571560" y="405864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7" name="PlaceHolder 7"/>
          <p:cNvSpPr>
            <a:spLocks noGrp="1"/>
          </p:cNvSpPr>
          <p:nvPr>
            <p:ph type="body"/>
          </p:nvPr>
        </p:nvSpPr>
        <p:spPr>
          <a:xfrm>
            <a:off x="504000" y="405864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3" name="PlaceHolder 2"/>
          <p:cNvSpPr>
            <a:spLocks noGrp="1"/>
          </p:cNvSpPr>
          <p:nvPr>
            <p:ph type="subTitle"/>
          </p:nvPr>
        </p:nvSpPr>
        <p:spPr>
          <a:xfrm>
            <a:off x="504000" y="1768680"/>
            <a:ext cx="9072000" cy="438408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5" name="PlaceHolder 2"/>
          <p:cNvSpPr>
            <a:spLocks noGrp="1"/>
          </p:cNvSpPr>
          <p:nvPr>
            <p:ph type="body"/>
          </p:nvPr>
        </p:nvSpPr>
        <p:spPr>
          <a:xfrm>
            <a:off x="504000" y="1768680"/>
            <a:ext cx="9072000" cy="43840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7" name="PlaceHolder 2"/>
          <p:cNvSpPr>
            <a:spLocks noGrp="1"/>
          </p:cNvSpPr>
          <p:nvPr>
            <p:ph type="body"/>
          </p:nvPr>
        </p:nvSpPr>
        <p:spPr>
          <a:xfrm>
            <a:off x="50400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 name="PlaceHolder 3"/>
          <p:cNvSpPr>
            <a:spLocks noGrp="1"/>
          </p:cNvSpPr>
          <p:nvPr>
            <p:ph type="body"/>
          </p:nvPr>
        </p:nvSpPr>
        <p:spPr>
          <a:xfrm>
            <a:off x="515268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504000" y="301320"/>
            <a:ext cx="9070920" cy="584856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12"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3" name="PlaceHolder 3"/>
          <p:cNvSpPr>
            <a:spLocks noGrp="1"/>
          </p:cNvSpPr>
          <p:nvPr>
            <p:ph type="body"/>
          </p:nvPr>
        </p:nvSpPr>
        <p:spPr>
          <a:xfrm>
            <a:off x="50400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4" name="PlaceHolder 4"/>
          <p:cNvSpPr>
            <a:spLocks noGrp="1"/>
          </p:cNvSpPr>
          <p:nvPr>
            <p:ph type="body"/>
          </p:nvPr>
        </p:nvSpPr>
        <p:spPr>
          <a:xfrm>
            <a:off x="515268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16" name="PlaceHolder 2"/>
          <p:cNvSpPr>
            <a:spLocks noGrp="1"/>
          </p:cNvSpPr>
          <p:nvPr>
            <p:ph type="body"/>
          </p:nvPr>
        </p:nvSpPr>
        <p:spPr>
          <a:xfrm>
            <a:off x="50400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7"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8" name="PlaceHolder 4"/>
          <p:cNvSpPr>
            <a:spLocks noGrp="1"/>
          </p:cNvSpPr>
          <p:nvPr>
            <p:ph type="body"/>
          </p:nvPr>
        </p:nvSpPr>
        <p:spPr>
          <a:xfrm>
            <a:off x="515268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20"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1"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2" name="PlaceHolder 4"/>
          <p:cNvSpPr>
            <a:spLocks noGrp="1"/>
          </p:cNvSpPr>
          <p:nvPr>
            <p:ph type="body"/>
          </p:nvPr>
        </p:nvSpPr>
        <p:spPr>
          <a:xfrm>
            <a:off x="504000" y="4058640"/>
            <a:ext cx="907200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301320"/>
            <a:ext cx="9070920" cy="1261440"/>
          </a:xfrm>
          <a:prstGeom prst="rect">
            <a:avLst/>
          </a:prstGeom>
        </p:spPr>
        <p:txBody>
          <a:bodyPr lIns="0" tIns="0" rIns="0" bIns="0" anchor="ctr"/>
          <a:lstStyle/>
          <a:p>
            <a:r>
              <a:rPr lang="en-US" sz="4400" b="0" strike="noStrike" spc="-1">
                <a:solidFill>
                  <a:srgbClr val="000000"/>
                </a:solidFill>
                <a:latin typeface="Arial"/>
              </a:rPr>
              <a:t>Click to edit the title text format</a:t>
            </a:r>
          </a:p>
        </p:txBody>
      </p:sp>
      <p:sp>
        <p:nvSpPr>
          <p:cNvPr id="3" name="PlaceHolder 2"/>
          <p:cNvSpPr>
            <a:spLocks noGrp="1"/>
          </p:cNvSpPr>
          <p:nvPr>
            <p:ph type="body"/>
          </p:nvPr>
        </p:nvSpPr>
        <p:spPr>
          <a:xfrm>
            <a:off x="504000" y="1768680"/>
            <a:ext cx="9072000" cy="43840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5.emf"/><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8.emf"/><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1.emf"/><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2.emf"/><Relationship Id="rId4" Type="http://schemas.openxmlformats.org/officeDocument/2006/relationships/image" Target="../media/image11.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RQT Graph</a:t>
            </a:r>
            <a:endParaRPr lang="en-US" sz="4400" b="0" strike="noStrike" spc="-1">
              <a:solidFill>
                <a:srgbClr val="000000"/>
              </a:solidFill>
              <a:latin typeface="Arial"/>
            </a:endParaRPr>
          </a:p>
        </p:txBody>
      </p:sp>
      <p:pic>
        <p:nvPicPr>
          <p:cNvPr id="44" name="Picture 2"/>
          <p:cNvPicPr/>
          <p:nvPr/>
        </p:nvPicPr>
        <p:blipFill>
          <a:blip r:embed="rId3" cstate="print"/>
          <a:stretch/>
        </p:blipFill>
        <p:spPr>
          <a:xfrm>
            <a:off x="244440" y="2581920"/>
            <a:ext cx="9750600" cy="254556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waypoint_follower</a:t>
            </a:r>
            <a:endParaRPr lang="en-US" sz="4400" b="0" strike="noStrike" spc="-1">
              <a:latin typeface="Arial"/>
            </a:endParaRPr>
          </a:p>
        </p:txBody>
      </p:sp>
      <p:sp>
        <p:nvSpPr>
          <p:cNvPr id="79" name="CustomShape 2"/>
          <p:cNvSpPr/>
          <p:nvPr/>
        </p:nvSpPr>
        <p:spPr>
          <a:xfrm>
            <a:off x="1373760" y="1756800"/>
            <a:ext cx="7403760" cy="85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Random Notes:</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strike="noStrike" spc="-1">
                <a:solidFill>
                  <a:srgbClr val="000000"/>
                </a:solidFill>
                <a:latin typeface="Arial"/>
                <a:ea typeface="DejaVu Sans"/>
              </a:rPr>
              <a:t>AKA </a:t>
            </a:r>
            <a:r>
              <a:rPr lang="en-US" sz="1800" b="0" i="1" strike="noStrike" spc="-1">
                <a:solidFill>
                  <a:srgbClr val="000000"/>
                </a:solidFill>
                <a:latin typeface="Arial"/>
                <a:ea typeface="DejaVu Sans"/>
              </a:rPr>
              <a:t>pure_pursuit</a:t>
            </a:r>
            <a:r>
              <a:rPr lang="en-US" sz="1800" b="0" strike="noStrike" spc="-1">
                <a:solidFill>
                  <a:srgbClr val="000000"/>
                </a:solidFill>
                <a:latin typeface="Arial"/>
                <a:ea typeface="DejaVu Sans"/>
              </a:rPr>
              <a:t> node</a:t>
            </a:r>
            <a:endParaRPr lang="en-US" sz="1800" b="0" strike="noStrike" spc="-1">
              <a:latin typeface="Arial"/>
            </a:endParaRPr>
          </a:p>
          <a:p>
            <a:pPr>
              <a:lnSpc>
                <a:spcPct val="100000"/>
              </a:lnSpc>
            </a:pPr>
            <a:r>
              <a:rPr lang="en-US" sz="1800" b="0" strike="noStrike" spc="-1">
                <a:solidFill>
                  <a:srgbClr val="000000"/>
                </a:solidFill>
                <a:latin typeface="Arial"/>
                <a:ea typeface="DejaVu Sans"/>
              </a:rPr>
              <a:t>Not clear if this requires changes at this time</a:t>
            </a:r>
            <a:endParaRPr lang="en-US" sz="1800" b="0" strike="noStrike" spc="-1">
              <a:latin typeface="Arial"/>
            </a:endParaRPr>
          </a:p>
          <a:p>
            <a:pPr>
              <a:lnSpc>
                <a:spcPct val="100000"/>
              </a:lnSpc>
            </a:pPr>
            <a:r>
              <a:rPr lang="en-US" sz="1800" b="0" strike="noStrike" spc="-1">
                <a:solidFill>
                  <a:srgbClr val="000000"/>
                </a:solidFill>
                <a:latin typeface="Arial"/>
                <a:ea typeface="DejaVu Sans"/>
              </a:rPr>
              <a:t>Produces estimated angular rate based on curvature of road, need to combine this with CTE control for steering control</a:t>
            </a: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launch files</a:t>
            </a:r>
            <a:endParaRPr lang="en-US" sz="4400" b="0" strike="noStrike" spc="-1">
              <a:latin typeface="Arial"/>
            </a:endParaRPr>
          </a:p>
        </p:txBody>
      </p:sp>
      <p:sp>
        <p:nvSpPr>
          <p:cNvPr id="81" name="CustomShape 2"/>
          <p:cNvSpPr/>
          <p:nvPr/>
        </p:nvSpPr>
        <p:spPr>
          <a:xfrm>
            <a:off x="1373760" y="1410840"/>
            <a:ext cx="7403760" cy="5720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3 launch files</a:t>
            </a:r>
            <a:r>
              <a:rPr lang="en-US" sz="1800" b="0" strike="noStrike" spc="-1">
                <a:solidFill>
                  <a:srgbClr val="00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dbw.launch         </a:t>
            </a:r>
            <a:r>
              <a:rPr lang="en-US" sz="1800" b="0" strike="noStrike" spc="-1">
                <a:solidFill>
                  <a:srgbClr val="FF0000"/>
                </a:solidFill>
                <a:latin typeface="Arial"/>
                <a:ea typeface="DejaVu Sans"/>
              </a:rPr>
              <a:t>– runs dbw_node.py and sets params below</a:t>
            </a:r>
            <a:endParaRPr lang="en-US" sz="1800" b="0" strike="noStrike" spc="-1">
              <a:latin typeface="Arial"/>
            </a:endParaRPr>
          </a:p>
          <a:p>
            <a:pPr>
              <a:lnSpc>
                <a:spcPct val="100000"/>
              </a:lnSpc>
            </a:pPr>
            <a:r>
              <a:rPr lang="en-US" sz="1800" b="0" strike="noStrike" spc="-1">
                <a:solidFill>
                  <a:srgbClr val="000000"/>
                </a:solidFill>
                <a:latin typeface="Arial"/>
                <a:ea typeface="DejaVu Sans"/>
              </a:rPr>
              <a:t>dbw_sim.launch </a:t>
            </a:r>
            <a:r>
              <a:rPr lang="en-US" sz="1800" b="0" strike="noStrike" spc="-1">
                <a:solidFill>
                  <a:srgbClr val="FF0000"/>
                </a:solidFill>
                <a:latin typeface="Arial"/>
                <a:ea typeface="DejaVu Sans"/>
              </a:rPr>
              <a:t>–</a:t>
            </a:r>
            <a:r>
              <a:rPr lang="en-US" sz="1800" b="0" strike="noStrike" spc="-1">
                <a:solidFill>
                  <a:srgbClr val="000000"/>
                </a:solidFill>
                <a:latin typeface="Arial"/>
                <a:ea typeface="DejaVu Sans"/>
              </a:rPr>
              <a:t> </a:t>
            </a:r>
            <a:r>
              <a:rPr lang="en-US" sz="1800" b="0" strike="noStrike" spc="-1">
                <a:solidFill>
                  <a:srgbClr val="FF0000"/>
                </a:solidFill>
                <a:latin typeface="Arial"/>
                <a:ea typeface="DejaVu Sans"/>
              </a:rPr>
              <a:t>runs dbw_node.py and sets similar params</a:t>
            </a:r>
            <a:endParaRPr lang="en-US" sz="1800" b="0" strike="noStrike" spc="-1">
              <a:latin typeface="Arial"/>
            </a:endParaRPr>
          </a:p>
          <a:p>
            <a:pPr>
              <a:lnSpc>
                <a:spcPct val="100000"/>
              </a:lnSpc>
            </a:pPr>
            <a:r>
              <a:rPr lang="en-US" sz="1800" b="0" strike="noStrike" spc="-1">
                <a:solidFill>
                  <a:srgbClr val="000000"/>
                </a:solidFill>
                <a:latin typeface="Arial"/>
                <a:ea typeface="DejaVu Sans"/>
              </a:rPr>
              <a:t>dbw_test.launch </a:t>
            </a:r>
            <a:r>
              <a:rPr lang="en-US" sz="1800" b="0" strike="noStrike" spc="-1">
                <a:solidFill>
                  <a:srgbClr val="FF0000"/>
                </a:solidFill>
                <a:latin typeface="Arial"/>
                <a:ea typeface="DejaVu Sans"/>
              </a:rPr>
              <a:t>– loads rosbag dbw_test.rosbag.bag</a:t>
            </a:r>
            <a:endParaRPr lang="en-US" sz="1800" b="0" strike="noStrike" spc="-1">
              <a:latin typeface="Arial"/>
            </a:endParaRPr>
          </a:p>
          <a:p>
            <a:pPr>
              <a:lnSpc>
                <a:spcPct val="100000"/>
              </a:lnSpc>
            </a:pPr>
            <a:r>
              <a:rPr lang="en-US" sz="1800" b="1" strike="noStrike" spc="-1">
                <a:solidFill>
                  <a:srgbClr val="000000"/>
                </a:solidFill>
                <a:latin typeface="Arial"/>
                <a:ea typeface="DejaVu Sans"/>
              </a:rPr>
              <a:t>Assigns topics from rosbag</a:t>
            </a:r>
            <a:r>
              <a:rPr lang="en-US" sz="1800" b="0" strike="noStrike" spc="-1">
                <a:solidFill>
                  <a:srgbClr val="00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/vehicle/throttle_cmd   = /actual/throttle_cmd </a:t>
            </a:r>
            <a:endParaRPr lang="en-US" sz="1800" b="0" strike="noStrike" spc="-1">
              <a:latin typeface="Arial"/>
            </a:endParaRPr>
          </a:p>
          <a:p>
            <a:pPr>
              <a:lnSpc>
                <a:spcPct val="100000"/>
              </a:lnSpc>
            </a:pPr>
            <a:r>
              <a:rPr lang="en-US" sz="1800" b="0" strike="noStrike" spc="-1">
                <a:solidFill>
                  <a:srgbClr val="000000"/>
                </a:solidFill>
                <a:latin typeface="Arial"/>
                <a:ea typeface="DejaVu Sans"/>
              </a:rPr>
              <a:t>/vehicle/steering_cmd = /actual/steering_cmd</a:t>
            </a:r>
            <a:endParaRPr lang="en-US" sz="1800" b="0" strike="noStrike" spc="-1">
              <a:latin typeface="Arial"/>
            </a:endParaRPr>
          </a:p>
          <a:p>
            <a:pPr>
              <a:lnSpc>
                <a:spcPct val="100000"/>
              </a:lnSpc>
            </a:pPr>
            <a:r>
              <a:rPr lang="en-US" sz="1800" b="0" strike="noStrike" spc="-1">
                <a:solidFill>
                  <a:srgbClr val="000000"/>
                </a:solidFill>
                <a:latin typeface="Arial"/>
                <a:ea typeface="DejaVu Sans"/>
              </a:rPr>
              <a:t>/vehicle/brake_cmd     = /actual/brake_cmd</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1" strike="noStrike" spc="-1">
                <a:solidFill>
                  <a:srgbClr val="000000"/>
                </a:solidFill>
                <a:latin typeface="Arial"/>
                <a:ea typeface="DejaVu Sans"/>
              </a:rPr>
              <a:t>Parameters and their units</a:t>
            </a:r>
            <a:r>
              <a:rPr lang="en-US" sz="1800" b="0" strike="noStrike" spc="-1">
                <a:solidFill>
                  <a:srgbClr val="00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name="vehicle_mass"      value="1736.35"   </a:t>
            </a:r>
            <a:r>
              <a:rPr lang="en-US" sz="1800" b="0" strike="noStrike" spc="-1">
                <a:solidFill>
                  <a:srgbClr val="FF0000"/>
                </a:solidFill>
                <a:latin typeface="Arial"/>
                <a:ea typeface="DejaVu Sans"/>
              </a:rPr>
              <a:t>(kilograms)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name="fuel_capacity"       value="13.5"         </a:t>
            </a:r>
            <a:r>
              <a:rPr lang="en-US" sz="1800" b="0" strike="noStrike" spc="-1">
                <a:solidFill>
                  <a:srgbClr val="FF0000"/>
                </a:solidFill>
                <a:latin typeface="Arial"/>
                <a:ea typeface="DejaVu Sans"/>
              </a:rPr>
              <a:t>(gallons)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name="brake_deadband" value="0.1"           </a:t>
            </a:r>
            <a:r>
              <a:rPr lang="en-US" sz="1800" b="0" strike="noStrike" spc="-1">
                <a:solidFill>
                  <a:srgbClr val="FF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name="decel_limit"           value="-5.0"          </a:t>
            </a:r>
            <a:r>
              <a:rPr lang="en-US" sz="1800" b="0" strike="noStrike" spc="-1">
                <a:solidFill>
                  <a:srgbClr val="FF0000"/>
                </a:solidFill>
                <a:latin typeface="Arial"/>
                <a:ea typeface="DejaVu Sans"/>
              </a:rPr>
              <a:t>(meters/sec/sec)</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name="accel_limit"           value="1.0"            </a:t>
            </a:r>
            <a:r>
              <a:rPr lang="en-US" sz="1800" b="0" strike="noStrike" spc="-1">
                <a:solidFill>
                  <a:srgbClr val="FF0000"/>
                </a:solidFill>
                <a:latin typeface="Arial"/>
                <a:ea typeface="DejaVu Sans"/>
              </a:rPr>
              <a:t>(meters/sec/sec)</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name="wheel_radius"       value="0.2413"      </a:t>
            </a:r>
            <a:r>
              <a:rPr lang="en-US" sz="1800" b="0" strike="noStrike" spc="-1">
                <a:solidFill>
                  <a:srgbClr val="FF0000"/>
                </a:solidFill>
                <a:latin typeface="Arial"/>
                <a:ea typeface="DejaVu Sans"/>
              </a:rPr>
              <a:t>(meters)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name="wheel_base"         value="2.8498"      </a:t>
            </a:r>
            <a:r>
              <a:rPr lang="en-US" sz="1800" b="0" strike="noStrike" spc="-1">
                <a:solidFill>
                  <a:srgbClr val="FF0000"/>
                </a:solidFill>
                <a:latin typeface="Arial"/>
                <a:ea typeface="DejaVu Sans"/>
              </a:rPr>
              <a:t>(meters)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name="steer_ratio"           value="14.8"          </a:t>
            </a:r>
            <a:r>
              <a:rPr lang="en-US" sz="1800" b="0" strike="noStrike" spc="-1">
                <a:solidFill>
                  <a:srgbClr val="FF0000"/>
                </a:solidFill>
                <a:latin typeface="Arial"/>
                <a:ea typeface="DejaVu Sans"/>
              </a:rPr>
              <a:t>(unitless)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name="max_lat_accel"     value="3.0"            </a:t>
            </a:r>
            <a:r>
              <a:rPr lang="en-US" sz="1800" b="0" strike="noStrike" spc="-1">
                <a:solidFill>
                  <a:srgbClr val="FF0000"/>
                </a:solidFill>
                <a:latin typeface="Arial"/>
                <a:ea typeface="DejaVu Sans"/>
              </a:rPr>
              <a:t>(meters/sec/sec)</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name="max_steer_angle" value="8.0"            </a:t>
            </a:r>
            <a:r>
              <a:rPr lang="en-US" sz="1800" b="0" strike="noStrike" spc="-1">
                <a:solidFill>
                  <a:srgbClr val="FF0000"/>
                </a:solidFill>
                <a:latin typeface="Arial"/>
                <a:ea typeface="DejaVu Sans"/>
              </a:rPr>
              <a:t>(rad)</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dbw_node.py</a:t>
            </a:r>
            <a:endParaRPr lang="en-US" sz="4400" b="0" strike="noStrike" spc="-1">
              <a:latin typeface="Arial"/>
            </a:endParaRPr>
          </a:p>
        </p:txBody>
      </p:sp>
      <p:sp>
        <p:nvSpPr>
          <p:cNvPr id="83" name="CustomShape 2"/>
          <p:cNvSpPr/>
          <p:nvPr/>
        </p:nvSpPr>
        <p:spPr>
          <a:xfrm>
            <a:off x="1373760" y="1410840"/>
            <a:ext cx="7403760" cy="111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a:solidFill>
                  <a:srgbClr val="000000"/>
                </a:solidFill>
                <a:uFill>
                  <a:solidFill>
                    <a:srgbClr val="FFFFFF"/>
                  </a:solidFill>
                </a:uFill>
                <a:latin typeface="Arial"/>
                <a:ea typeface="DejaVu Sans"/>
              </a:rPr>
              <a:t>This node calls the controller object in twistcontroller.py that has the controllers for throttle, steering and brakes, it publishes the final commands to the car/simulator.</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Car model parameters are provided for use in the control design.</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We read in the final waypoints from the waypoint updater to get the desired linear velocity and subtract current velocity to feed the throttle PID controller.</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Waypoint follower (PurePursuit) provides the desired angular velocity that should be used in the yaw predictive controller. </a:t>
            </a:r>
            <a:r>
              <a:rPr lang="en-US" sz="1800" b="0" u="sng" strike="noStrike" spc="-1">
                <a:solidFill>
                  <a:srgbClr val="FF0000"/>
                </a:solidFill>
                <a:uFill>
                  <a:solidFill>
                    <a:srgbClr val="FFFFFF"/>
                  </a:solidFill>
                </a:uFill>
                <a:latin typeface="Arial"/>
                <a:ea typeface="DejaVu Sans"/>
              </a:rPr>
              <a:t>Still need to figure out how this works.</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We compute CTE in this file similar to the MPC project last Term to feed the PID controller on steering.</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FF0000"/>
                </a:solidFill>
                <a:uFill>
                  <a:solidFill>
                    <a:srgbClr val="FFFFFF"/>
                  </a:solidFill>
                </a:uFill>
                <a:latin typeface="Arial"/>
                <a:ea typeface="DejaVu Sans"/>
              </a:rPr>
              <a:t>Still need to figure out how to use brakes.</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FF0000"/>
                </a:solidFill>
                <a:uFill>
                  <a:solidFill>
                    <a:srgbClr val="FFFFFF"/>
                  </a:solidFill>
                </a:uFill>
                <a:latin typeface="Arial"/>
                <a:ea typeface="DejaVu Sans"/>
              </a:rPr>
              <a:t>PID loops and low pass filters need to be tuned.</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low_pass.py</a:t>
            </a:r>
            <a:endParaRPr lang="en-US" sz="4400" b="0" strike="noStrike" spc="-1">
              <a:latin typeface="Arial"/>
            </a:endParaRPr>
          </a:p>
        </p:txBody>
      </p:sp>
      <p:sp>
        <p:nvSpPr>
          <p:cNvPr id="88" name="CustomShape 3"/>
          <p:cNvSpPr/>
          <p:nvPr/>
        </p:nvSpPr>
        <p:spPr>
          <a:xfrm>
            <a:off x="2370960" y="2148840"/>
            <a:ext cx="5020560" cy="884520"/>
          </a:xfrm>
          <a:prstGeom prst="rect">
            <a:avLst/>
          </a:prstGeom>
          <a:blipFill>
            <a:blip r:embed="rId3" cstate="print"/>
            <a:stretch>
              <a:fillRect/>
            </a:stretch>
          </a:blip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latin typeface="Arial"/>
                <a:ea typeface="DejaVu Sans"/>
              </a:rPr>
              <a:t> </a:t>
            </a:r>
            <a:endParaRPr lang="en-US" sz="1800" b="0" strike="noStrike" spc="-1">
              <a:latin typeface="Arial"/>
            </a:endParaRPr>
          </a:p>
        </p:txBody>
      </p:sp>
      <p:sp>
        <p:nvSpPr>
          <p:cNvPr id="89" name="CustomShape 4"/>
          <p:cNvSpPr/>
          <p:nvPr/>
        </p:nvSpPr>
        <p:spPr>
          <a:xfrm>
            <a:off x="1399680" y="1563120"/>
            <a:ext cx="7403760" cy="49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a:solidFill>
                  <a:srgbClr val="000000"/>
                </a:solidFill>
                <a:uFill>
                  <a:solidFill>
                    <a:srgbClr val="FFFFFF"/>
                  </a:solidFill>
                </a:uFill>
                <a:latin typeface="Arial"/>
                <a:ea typeface="DejaVu Sans"/>
              </a:rPr>
              <a:t>Simple Low Pass Filter:</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endParaRPr lang="en-US" sz="1800" b="0" strike="noStrike" spc="-1">
              <a:latin typeface="Arial"/>
            </a:endParaRPr>
          </a:p>
        </p:txBody>
      </p:sp>
      <p:sp>
        <p:nvSpPr>
          <p:cNvPr id="90" name="CustomShape 5"/>
          <p:cNvSpPr/>
          <p:nvPr/>
        </p:nvSpPr>
        <p:spPr>
          <a:xfrm>
            <a:off x="1399680" y="3320640"/>
            <a:ext cx="7403760" cy="49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dirty="0">
                <a:solidFill>
                  <a:srgbClr val="000000"/>
                </a:solidFill>
                <a:uFill>
                  <a:solidFill>
                    <a:srgbClr val="FFFFFF"/>
                  </a:solidFill>
                </a:uFill>
                <a:latin typeface="Arial"/>
                <a:ea typeface="DejaVu Sans"/>
              </a:rPr>
              <a:t>tau =0, </a:t>
            </a:r>
            <a:r>
              <a:rPr lang="en-US" sz="1800" b="0" u="sng" strike="noStrike" spc="-1" dirty="0" err="1">
                <a:solidFill>
                  <a:srgbClr val="000000"/>
                </a:solidFill>
                <a:uFill>
                  <a:solidFill>
                    <a:srgbClr val="FFFFFF"/>
                  </a:solidFill>
                </a:uFill>
                <a:latin typeface="Arial"/>
                <a:ea typeface="DejaVu Sans"/>
              </a:rPr>
              <a:t>ts</a:t>
            </a:r>
            <a:r>
              <a:rPr lang="en-US" sz="1800" b="0" u="sng" strike="noStrike" spc="-1" dirty="0">
                <a:solidFill>
                  <a:srgbClr val="000000"/>
                </a:solidFill>
                <a:uFill>
                  <a:solidFill>
                    <a:srgbClr val="FFFFFF"/>
                  </a:solidFill>
                </a:uFill>
                <a:latin typeface="Arial"/>
                <a:ea typeface="DejaVu Sans"/>
              </a:rPr>
              <a:t> = 1 will shut off this filter</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endParaRPr lang="en-US" sz="1800" b="0" strike="noStrike" spc="-1" dirty="0">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pid.py</a:t>
            </a:r>
            <a:endParaRPr lang="en-US" sz="4400" b="0" strike="noStrike" spc="-1">
              <a:latin typeface="Arial"/>
            </a:endParaRPr>
          </a:p>
        </p:txBody>
      </p:sp>
      <p:sp>
        <p:nvSpPr>
          <p:cNvPr id="92" name="CustomShape 2"/>
          <p:cNvSpPr/>
          <p:nvPr/>
        </p:nvSpPr>
        <p:spPr>
          <a:xfrm rot="5400000">
            <a:off x="5659200" y="2622600"/>
            <a:ext cx="983160" cy="836280"/>
          </a:xfrm>
          <a:prstGeom prst="triangle">
            <a:avLst>
              <a:gd name="adj" fmla="val 50000"/>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800" b="0" strike="noStrike" spc="-1">
                <a:solidFill>
                  <a:srgbClr val="FFFFFF"/>
                </a:solidFill>
                <a:latin typeface="Arial"/>
                <a:ea typeface="DejaVu Sans"/>
              </a:rPr>
              <a:t>Kp</a:t>
            </a:r>
            <a:endParaRPr lang="en-US" sz="1800" b="0" strike="noStrike" spc="-1">
              <a:latin typeface="Arial"/>
            </a:endParaRPr>
          </a:p>
        </p:txBody>
      </p:sp>
      <p:sp>
        <p:nvSpPr>
          <p:cNvPr id="93" name="CustomShape 3"/>
          <p:cNvSpPr/>
          <p:nvPr/>
        </p:nvSpPr>
        <p:spPr>
          <a:xfrm rot="5400000">
            <a:off x="5659200" y="3870360"/>
            <a:ext cx="983160" cy="836280"/>
          </a:xfrm>
          <a:prstGeom prst="triangle">
            <a:avLst>
              <a:gd name="adj" fmla="val 50000"/>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800" b="0" strike="noStrike" spc="-1">
                <a:solidFill>
                  <a:srgbClr val="FFFFFF"/>
                </a:solidFill>
                <a:latin typeface="Arial"/>
                <a:ea typeface="DejaVu Sans"/>
              </a:rPr>
              <a:t>Ki</a:t>
            </a:r>
            <a:endParaRPr lang="en-US" sz="1800" b="0" strike="noStrike" spc="-1">
              <a:latin typeface="Arial"/>
            </a:endParaRPr>
          </a:p>
        </p:txBody>
      </p:sp>
      <p:sp>
        <p:nvSpPr>
          <p:cNvPr id="94" name="CustomShape 4"/>
          <p:cNvSpPr/>
          <p:nvPr/>
        </p:nvSpPr>
        <p:spPr>
          <a:xfrm rot="5400000">
            <a:off x="5659200" y="5118480"/>
            <a:ext cx="983160" cy="836280"/>
          </a:xfrm>
          <a:prstGeom prst="triangle">
            <a:avLst>
              <a:gd name="adj" fmla="val 50000"/>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800" b="0" strike="noStrike" spc="-1">
                <a:solidFill>
                  <a:srgbClr val="FFFFFF"/>
                </a:solidFill>
                <a:latin typeface="Arial"/>
                <a:ea typeface="DejaVu Sans"/>
              </a:rPr>
              <a:t>Kd</a:t>
            </a:r>
            <a:endParaRPr lang="en-US" sz="1800" b="0" strike="noStrike" spc="-1">
              <a:latin typeface="Arial"/>
            </a:endParaRPr>
          </a:p>
        </p:txBody>
      </p:sp>
      <p:sp>
        <p:nvSpPr>
          <p:cNvPr id="95" name="CustomShape 5"/>
          <p:cNvSpPr/>
          <p:nvPr/>
        </p:nvSpPr>
        <p:spPr>
          <a:xfrm>
            <a:off x="1155960" y="2723040"/>
            <a:ext cx="1250640" cy="55188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0" strike="noStrike" spc="-1">
                <a:solidFill>
                  <a:srgbClr val="FFFFFF"/>
                </a:solidFill>
                <a:latin typeface="Arial"/>
                <a:ea typeface="DejaVu Sans"/>
              </a:rPr>
              <a:t>Error</a:t>
            </a:r>
            <a:endParaRPr lang="en-US" sz="1800" b="0" strike="noStrike" spc="-1">
              <a:latin typeface="Arial"/>
            </a:endParaRPr>
          </a:p>
        </p:txBody>
      </p:sp>
      <p:sp>
        <p:nvSpPr>
          <p:cNvPr id="96" name="CustomShape 6"/>
          <p:cNvSpPr/>
          <p:nvPr/>
        </p:nvSpPr>
        <p:spPr>
          <a:xfrm>
            <a:off x="2406600" y="2999160"/>
            <a:ext cx="3324960" cy="4140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97" name="CustomShape 7"/>
          <p:cNvSpPr/>
          <p:nvPr/>
        </p:nvSpPr>
        <p:spPr>
          <a:xfrm>
            <a:off x="7194600" y="4062960"/>
            <a:ext cx="482760" cy="465480"/>
          </a:xfrm>
          <a:prstGeom prst="ellipse">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1" strike="noStrike" spc="-1">
                <a:solidFill>
                  <a:srgbClr val="FFFFFF"/>
                </a:solidFill>
                <a:latin typeface="Arial"/>
                <a:ea typeface="DejaVu Sans"/>
              </a:rPr>
              <a:t>+</a:t>
            </a:r>
            <a:endParaRPr lang="en-US" sz="1800" b="0" strike="noStrike" spc="-1">
              <a:latin typeface="Arial"/>
            </a:endParaRPr>
          </a:p>
        </p:txBody>
      </p:sp>
      <p:sp>
        <p:nvSpPr>
          <p:cNvPr id="98" name="CustomShape 8"/>
          <p:cNvSpPr/>
          <p:nvPr/>
        </p:nvSpPr>
        <p:spPr>
          <a:xfrm>
            <a:off x="6568920" y="3040920"/>
            <a:ext cx="866520" cy="102204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99" name="CustomShape 9"/>
          <p:cNvSpPr/>
          <p:nvPr/>
        </p:nvSpPr>
        <p:spPr>
          <a:xfrm flipV="1">
            <a:off x="6568920" y="4528080"/>
            <a:ext cx="866520" cy="100764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0" name="CustomShape 10"/>
          <p:cNvSpPr/>
          <p:nvPr/>
        </p:nvSpPr>
        <p:spPr>
          <a:xfrm>
            <a:off x="6568920" y="4288680"/>
            <a:ext cx="624960" cy="6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1" name="CustomShape 11"/>
          <p:cNvSpPr/>
          <p:nvPr/>
        </p:nvSpPr>
        <p:spPr>
          <a:xfrm flipV="1">
            <a:off x="7677360" y="4287960"/>
            <a:ext cx="1320840" cy="6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2" name="CustomShape 12"/>
          <p:cNvSpPr/>
          <p:nvPr/>
        </p:nvSpPr>
        <p:spPr>
          <a:xfrm>
            <a:off x="2165400" y="4062960"/>
            <a:ext cx="681120" cy="61920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0" strike="noStrike" spc="-1">
                <a:solidFill>
                  <a:srgbClr val="FFFFFF"/>
                </a:solidFill>
                <a:latin typeface="Arial"/>
                <a:ea typeface="DejaVu Sans"/>
              </a:rPr>
              <a:t>prev</a:t>
            </a:r>
            <a:endParaRPr lang="en-US" sz="1800" b="0" strike="noStrike" spc="-1">
              <a:latin typeface="Arial"/>
            </a:endParaRPr>
          </a:p>
        </p:txBody>
      </p:sp>
      <p:sp>
        <p:nvSpPr>
          <p:cNvPr id="103" name="CustomShape 13"/>
          <p:cNvSpPr/>
          <p:nvPr/>
        </p:nvSpPr>
        <p:spPr>
          <a:xfrm>
            <a:off x="2406600" y="2999160"/>
            <a:ext cx="99000" cy="106344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4" name="CustomShape 14"/>
          <p:cNvSpPr/>
          <p:nvPr/>
        </p:nvSpPr>
        <p:spPr>
          <a:xfrm>
            <a:off x="1781280" y="5536800"/>
            <a:ext cx="3950640" cy="36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5" name="CustomShape 15"/>
          <p:cNvSpPr/>
          <p:nvPr/>
        </p:nvSpPr>
        <p:spPr>
          <a:xfrm>
            <a:off x="1298160" y="5303880"/>
            <a:ext cx="482760" cy="465480"/>
          </a:xfrm>
          <a:prstGeom prst="ellipse">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1" strike="noStrike" spc="-1">
                <a:solidFill>
                  <a:srgbClr val="FFFFFF"/>
                </a:solidFill>
                <a:latin typeface="Arial"/>
                <a:ea typeface="DejaVu Sans"/>
              </a:rPr>
              <a:t>-</a:t>
            </a:r>
            <a:endParaRPr lang="en-US" sz="1800" b="0" strike="noStrike" spc="-1">
              <a:latin typeface="Arial"/>
            </a:endParaRPr>
          </a:p>
        </p:txBody>
      </p:sp>
      <p:sp>
        <p:nvSpPr>
          <p:cNvPr id="106" name="CustomShape 16"/>
          <p:cNvSpPr/>
          <p:nvPr/>
        </p:nvSpPr>
        <p:spPr>
          <a:xfrm rot="10800000" flipV="1">
            <a:off x="1535112" y="4389437"/>
            <a:ext cx="624960" cy="93060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7" name="CustomShape 17"/>
          <p:cNvSpPr/>
          <p:nvPr/>
        </p:nvSpPr>
        <p:spPr>
          <a:xfrm rot="10800000" flipH="1" flipV="1">
            <a:off x="1154112" y="3017837"/>
            <a:ext cx="152400" cy="2514600"/>
          </a:xfrm>
          <a:prstGeom prst="bentConnector3">
            <a:avLst>
              <a:gd name="adj1" fmla="val -160606"/>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8" name="CustomShape 18"/>
          <p:cNvSpPr/>
          <p:nvPr/>
        </p:nvSpPr>
        <p:spPr>
          <a:xfrm rot="5400000">
            <a:off x="2109600" y="5118480"/>
            <a:ext cx="983160" cy="836280"/>
          </a:xfrm>
          <a:prstGeom prst="triangle">
            <a:avLst>
              <a:gd name="adj" fmla="val 50878"/>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400" b="0" strike="noStrike" spc="-1">
                <a:solidFill>
                  <a:srgbClr val="FFFFFF"/>
                </a:solidFill>
                <a:latin typeface="Arial"/>
                <a:ea typeface="DejaVu Sans"/>
              </a:rPr>
              <a:t>1/Ts</a:t>
            </a:r>
            <a:endParaRPr lang="en-US" sz="1400" b="0" strike="noStrike" spc="-1">
              <a:latin typeface="Arial"/>
            </a:endParaRPr>
          </a:p>
        </p:txBody>
      </p:sp>
      <p:sp>
        <p:nvSpPr>
          <p:cNvPr id="109" name="CustomShape 19"/>
          <p:cNvSpPr/>
          <p:nvPr/>
        </p:nvSpPr>
        <p:spPr>
          <a:xfrm rot="5400000">
            <a:off x="3549960" y="3870360"/>
            <a:ext cx="983160" cy="836280"/>
          </a:xfrm>
          <a:prstGeom prst="triangle">
            <a:avLst>
              <a:gd name="adj" fmla="val 50878"/>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400" b="0" strike="noStrike" spc="-1">
                <a:solidFill>
                  <a:srgbClr val="FFFFFF"/>
                </a:solidFill>
                <a:latin typeface="Arial"/>
                <a:ea typeface="DejaVu Sans"/>
              </a:rPr>
              <a:t>1/Ts</a:t>
            </a:r>
            <a:endParaRPr lang="en-US" sz="1400" b="0" strike="noStrike" spc="-1">
              <a:latin typeface="Arial"/>
            </a:endParaRPr>
          </a:p>
        </p:txBody>
      </p:sp>
      <p:sp>
        <p:nvSpPr>
          <p:cNvPr id="110" name="CustomShape 20"/>
          <p:cNvSpPr/>
          <p:nvPr/>
        </p:nvSpPr>
        <p:spPr>
          <a:xfrm>
            <a:off x="2406600" y="2999160"/>
            <a:ext cx="1216080" cy="1297800"/>
          </a:xfrm>
          <a:prstGeom prst="bentConnector3">
            <a:avLst>
              <a:gd name="adj1" fmla="val 50000"/>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1" name="CustomShape 21"/>
          <p:cNvSpPr/>
          <p:nvPr/>
        </p:nvSpPr>
        <p:spPr>
          <a:xfrm>
            <a:off x="4843800" y="4062960"/>
            <a:ext cx="482760" cy="465480"/>
          </a:xfrm>
          <a:prstGeom prst="ellipse">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1" strike="noStrike" spc="-1">
                <a:solidFill>
                  <a:srgbClr val="FFFFFF"/>
                </a:solidFill>
                <a:latin typeface="Arial"/>
                <a:ea typeface="DejaVu Sans"/>
              </a:rPr>
              <a:t>+</a:t>
            </a:r>
            <a:endParaRPr lang="en-US" sz="1800" b="0" strike="noStrike" spc="-1">
              <a:latin typeface="Arial"/>
            </a:endParaRPr>
          </a:p>
        </p:txBody>
      </p:sp>
      <p:sp>
        <p:nvSpPr>
          <p:cNvPr id="112" name="CustomShape 22"/>
          <p:cNvSpPr/>
          <p:nvPr/>
        </p:nvSpPr>
        <p:spPr>
          <a:xfrm flipV="1">
            <a:off x="4459680" y="4295160"/>
            <a:ext cx="383400" cy="108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3" name="CustomShape 23"/>
          <p:cNvSpPr/>
          <p:nvPr/>
        </p:nvSpPr>
        <p:spPr>
          <a:xfrm flipV="1">
            <a:off x="5326920" y="4287960"/>
            <a:ext cx="405000" cy="6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4" name="CustomShape 24"/>
          <p:cNvSpPr/>
          <p:nvPr/>
        </p:nvSpPr>
        <p:spPr>
          <a:xfrm flipH="1" flipV="1">
            <a:off x="5084640" y="4062960"/>
            <a:ext cx="1483560" cy="225360"/>
          </a:xfrm>
          <a:prstGeom prst="bentConnector4">
            <a:avLst>
              <a:gd name="adj1" fmla="val -20349"/>
              <a:gd name="adj2" fmla="val 286634"/>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5" name="CustomShape 25"/>
          <p:cNvSpPr/>
          <p:nvPr/>
        </p:nvSpPr>
        <p:spPr>
          <a:xfrm flipH="1">
            <a:off x="1770480" y="2287440"/>
            <a:ext cx="9720" cy="420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6" name="CustomShape 26"/>
          <p:cNvSpPr/>
          <p:nvPr/>
        </p:nvSpPr>
        <p:spPr>
          <a:xfrm>
            <a:off x="1419120" y="1936440"/>
            <a:ext cx="86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000000"/>
                </a:solidFill>
                <a:latin typeface="Arial"/>
                <a:ea typeface="DejaVu Sans"/>
              </a:rPr>
              <a:t>INPUT</a:t>
            </a:r>
            <a:endParaRPr lang="en-US" sz="1800" b="0" strike="noStrike" spc="-1">
              <a:latin typeface="Arial"/>
            </a:endParaRPr>
          </a:p>
        </p:txBody>
      </p:sp>
      <p:sp>
        <p:nvSpPr>
          <p:cNvPr id="117" name="CustomShape 27"/>
          <p:cNvSpPr/>
          <p:nvPr/>
        </p:nvSpPr>
        <p:spPr>
          <a:xfrm>
            <a:off x="9004320" y="4104000"/>
            <a:ext cx="11214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000000"/>
                </a:solidFill>
                <a:latin typeface="Arial"/>
                <a:ea typeface="DejaVu Sans"/>
              </a:rPr>
              <a:t>OUTPUT</a:t>
            </a:r>
            <a:endParaRPr lang="en-US" sz="1800" b="0" strike="noStrike" spc="-1">
              <a:latin typeface="Arial"/>
            </a:endParaRPr>
          </a:p>
        </p:txBody>
      </p:sp>
      <p:sp>
        <p:nvSpPr>
          <p:cNvPr id="118" name="CustomShape 28"/>
          <p:cNvSpPr/>
          <p:nvPr/>
        </p:nvSpPr>
        <p:spPr>
          <a:xfrm>
            <a:off x="7923240" y="3961080"/>
            <a:ext cx="698400" cy="676080"/>
          </a:xfrm>
          <a:prstGeom prst="rect">
            <a:avLst/>
          </a:prstGeom>
          <a:ln>
            <a:round/>
          </a:ln>
        </p:spPr>
        <p:style>
          <a:lnRef idx="2">
            <a:schemeClr val="accent1">
              <a:shade val="50000"/>
            </a:schemeClr>
          </a:lnRef>
          <a:fillRef idx="1">
            <a:schemeClr val="accent1"/>
          </a:fillRef>
          <a:effectRef idx="0">
            <a:schemeClr val="accent1"/>
          </a:effectRef>
          <a:fontRef idx="minor"/>
        </p:style>
      </p:sp>
      <p:sp>
        <p:nvSpPr>
          <p:cNvPr id="119" name="Line 29"/>
          <p:cNvSpPr/>
          <p:nvPr/>
        </p:nvSpPr>
        <p:spPr>
          <a:xfrm>
            <a:off x="7985880" y="4446360"/>
            <a:ext cx="237240" cy="360"/>
          </a:xfrm>
          <a:prstGeom prst="line">
            <a:avLst/>
          </a:prstGeom>
          <a:ln w="57240">
            <a:solidFill>
              <a:schemeClr val="bg1"/>
            </a:solidFill>
            <a:round/>
          </a:ln>
        </p:spPr>
        <p:style>
          <a:lnRef idx="1">
            <a:schemeClr val="accent1"/>
          </a:lnRef>
          <a:fillRef idx="0">
            <a:schemeClr val="accent1"/>
          </a:fillRef>
          <a:effectRef idx="0">
            <a:schemeClr val="accent1"/>
          </a:effectRef>
          <a:fontRef idx="minor"/>
        </p:style>
      </p:sp>
      <p:sp>
        <p:nvSpPr>
          <p:cNvPr id="120" name="Line 30"/>
          <p:cNvSpPr/>
          <p:nvPr/>
        </p:nvSpPr>
        <p:spPr>
          <a:xfrm flipV="1">
            <a:off x="8223120" y="4130640"/>
            <a:ext cx="135000" cy="315720"/>
          </a:xfrm>
          <a:prstGeom prst="line">
            <a:avLst/>
          </a:prstGeom>
          <a:ln w="57240">
            <a:solidFill>
              <a:schemeClr val="bg1"/>
            </a:solidFill>
            <a:round/>
          </a:ln>
        </p:spPr>
        <p:style>
          <a:lnRef idx="1">
            <a:schemeClr val="accent1"/>
          </a:lnRef>
          <a:fillRef idx="0">
            <a:schemeClr val="accent1"/>
          </a:fillRef>
          <a:effectRef idx="0">
            <a:schemeClr val="accent1"/>
          </a:effectRef>
          <a:fontRef idx="minor"/>
        </p:style>
      </p:sp>
      <p:sp>
        <p:nvSpPr>
          <p:cNvPr id="121" name="Line 31"/>
          <p:cNvSpPr/>
          <p:nvPr/>
        </p:nvSpPr>
        <p:spPr>
          <a:xfrm>
            <a:off x="8358120" y="4132440"/>
            <a:ext cx="192600" cy="360"/>
          </a:xfrm>
          <a:prstGeom prst="line">
            <a:avLst/>
          </a:prstGeom>
          <a:ln w="57240">
            <a:solidFill>
              <a:schemeClr val="bg1"/>
            </a:solidFill>
            <a:round/>
          </a:ln>
        </p:spPr>
        <p:style>
          <a:lnRef idx="1">
            <a:schemeClr val="accent1"/>
          </a:lnRef>
          <a:fillRef idx="0">
            <a:schemeClr val="accent1"/>
          </a:fillRef>
          <a:effectRef idx="0">
            <a:schemeClr val="accent1"/>
          </a:effectRef>
          <a:fontRef idx="minor"/>
        </p:style>
      </p:sp>
      <p:sp>
        <p:nvSpPr>
          <p:cNvPr id="122" name="CustomShape 32"/>
          <p:cNvSpPr/>
          <p:nvPr/>
        </p:nvSpPr>
        <p:spPr>
          <a:xfrm>
            <a:off x="7912440" y="4663440"/>
            <a:ext cx="77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000000"/>
                </a:solidFill>
                <a:latin typeface="Arial"/>
                <a:ea typeface="DejaVu Sans"/>
              </a:rPr>
              <a:t>Limits</a:t>
            </a: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extShape 1"/>
          <p:cNvSpPr txBox="1"/>
          <p:nvPr/>
        </p:nvSpPr>
        <p:spPr>
          <a:xfrm>
            <a:off x="504000" y="301320"/>
            <a:ext cx="9070920" cy="1261440"/>
          </a:xfrm>
          <a:prstGeom prst="rect">
            <a:avLst/>
          </a:prstGeom>
          <a:noFill/>
          <a:ln>
            <a:noFill/>
          </a:ln>
        </p:spPr>
        <p:txBody>
          <a:bodyPr lIns="0" tIns="0" rIns="0" bIns="0" anchor="ctr"/>
          <a:lstStyle/>
          <a:p>
            <a:r>
              <a:rPr lang="en-US" sz="3200" b="1" strike="noStrike" spc="-1" dirty="0">
                <a:solidFill>
                  <a:srgbClr val="000000"/>
                </a:solidFill>
                <a:latin typeface="Arial"/>
                <a:ea typeface="DejaVu Sans"/>
              </a:rPr>
              <a:t>Sign Conventions and Units</a:t>
            </a:r>
            <a:endParaRPr lang="en-US" sz="3200" b="1" strike="noStrike" spc="-1" dirty="0">
              <a:solidFill>
                <a:srgbClr val="000000"/>
              </a:solidFill>
              <a:latin typeface="Arial"/>
            </a:endParaRPr>
          </a:p>
        </p:txBody>
      </p:sp>
      <p:graphicFrame>
        <p:nvGraphicFramePr>
          <p:cNvPr id="85" name="Table 2"/>
          <p:cNvGraphicFramePr/>
          <p:nvPr/>
        </p:nvGraphicFramePr>
        <p:xfrm>
          <a:off x="480240" y="1409040"/>
          <a:ext cx="8748720" cy="4584240"/>
        </p:xfrm>
        <a:graphic>
          <a:graphicData uri="http://schemas.openxmlformats.org/drawingml/2006/table">
            <a:tbl>
              <a:tblPr/>
              <a:tblGrid>
                <a:gridCol w="1574640"/>
                <a:gridCol w="1459440"/>
                <a:gridCol w="896760"/>
                <a:gridCol w="924840"/>
                <a:gridCol w="3893040"/>
              </a:tblGrid>
              <a:tr h="600120">
                <a:tc>
                  <a:txBody>
                    <a:bodyPr/>
                    <a:lstStyle/>
                    <a:p>
                      <a:pPr algn="ctr">
                        <a:lnSpc>
                          <a:spcPct val="100000"/>
                        </a:lnSpc>
                      </a:pPr>
                      <a:r>
                        <a:rPr lang="en-US" sz="1800" b="1" strike="noStrike" spc="-1" dirty="0">
                          <a:solidFill>
                            <a:srgbClr val="000000"/>
                          </a:solidFill>
                          <a:latin typeface="Arial"/>
                          <a:ea typeface="DejaVu Sans"/>
                        </a:rPr>
                        <a:t>Filename</a:t>
                      </a:r>
                      <a:endParaRPr lang="en-US" sz="1800" b="0" strike="noStrike" spc="-1" dirty="0">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dirty="0">
                          <a:solidFill>
                            <a:srgbClr val="000000"/>
                          </a:solidFill>
                          <a:latin typeface="Arial"/>
                          <a:ea typeface="DejaVu Sans"/>
                        </a:rPr>
                        <a:t>Sign </a:t>
                      </a:r>
                      <a:r>
                        <a:rPr lang="en-US" sz="1800" b="1" strike="noStrike" spc="-1" dirty="0" smtClean="0">
                          <a:solidFill>
                            <a:srgbClr val="000000"/>
                          </a:solidFill>
                          <a:latin typeface="Arial"/>
                          <a:ea typeface="DejaVu Sans"/>
                        </a:rPr>
                        <a:t>Convention (+)</a:t>
                      </a:r>
                      <a:endParaRPr lang="en-US" sz="1800" b="0" strike="noStrike" spc="-1" dirty="0">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Units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Range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Notes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r>
              <a:tr h="600120">
                <a:tc>
                  <a:txBody>
                    <a:bodyPr/>
                    <a:lstStyle/>
                    <a:p>
                      <a:pPr algn="ctr">
                        <a:lnSpc>
                          <a:spcPct val="100000"/>
                        </a:lnSpc>
                      </a:pPr>
                      <a:r>
                        <a:rPr lang="en-US" sz="1800" b="0" strike="noStrike" spc="-1">
                          <a:solidFill>
                            <a:srgbClr val="000000"/>
                          </a:solidFill>
                          <a:latin typeface="Arial"/>
                          <a:ea typeface="DejaVu Sans"/>
                        </a:rPr>
                        <a:t>yaw</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Nose Left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rad</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0 to 360</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Assuming right handed coordinate system positive Z axis must be pointing up</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600120">
                <a:tc>
                  <a:txBody>
                    <a:bodyPr/>
                    <a:lstStyle/>
                    <a:p>
                      <a:pPr algn="ctr">
                        <a:lnSpc>
                          <a:spcPct val="100000"/>
                        </a:lnSpc>
                      </a:pPr>
                      <a:r>
                        <a:rPr lang="en-US" sz="1800" b="0" strike="noStrike" spc="-1">
                          <a:solidFill>
                            <a:srgbClr val="000000"/>
                          </a:solidFill>
                          <a:latin typeface="Arial"/>
                          <a:ea typeface="DejaVu Sans"/>
                        </a:rPr>
                        <a:t>Steering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Nose Left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rad</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-8.2 to 8.2</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8.2 rad is 470 deg, divided by gear ratio of 14.8 gives steering angles of +/-31 deg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600120">
                <a:tc>
                  <a:txBody>
                    <a:bodyPr/>
                    <a:lstStyle/>
                    <a:p>
                      <a:pPr algn="ctr">
                        <a:lnSpc>
                          <a:spcPct val="100000"/>
                        </a:lnSpc>
                      </a:pPr>
                      <a:r>
                        <a:rPr lang="en-US" sz="1800" b="0" strike="noStrike" spc="-1">
                          <a:solidFill>
                            <a:srgbClr val="000000"/>
                          </a:solidFill>
                          <a:latin typeface="Arial"/>
                          <a:ea typeface="DejaVu Sans"/>
                        </a:rPr>
                        <a:t>Brake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Nm</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0-3250</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endParaRPr lang="en-US"/>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600840">
                <a:tc>
                  <a:txBody>
                    <a:bodyPr/>
                    <a:lstStyle/>
                    <a:p>
                      <a:pPr algn="ctr">
                        <a:lnSpc>
                          <a:spcPct val="100000"/>
                        </a:lnSpc>
                      </a:pPr>
                      <a:r>
                        <a:rPr lang="en-US" sz="1800" b="0" strike="noStrike" spc="-1">
                          <a:solidFill>
                            <a:srgbClr val="000000"/>
                          </a:solidFill>
                          <a:latin typeface="Arial"/>
                          <a:ea typeface="DejaVu Sans"/>
                        </a:rPr>
                        <a:t>Throttle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0-1</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endParaRPr lang="en-US" dirty="0"/>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r>
              <a:tr h="600840">
                <a:tc>
                  <a:txBody>
                    <a:bodyPr/>
                    <a:lstStyle/>
                    <a:p>
                      <a:pPr algn="ctr">
                        <a:lnSpc>
                          <a:spcPct val="100000"/>
                        </a:lnSpc>
                      </a:pPr>
                      <a:r>
                        <a:rPr lang="en-US" sz="1800" b="0" strike="noStrike" spc="-1" dirty="0" smtClean="0">
                          <a:latin typeface="Arial"/>
                        </a:rPr>
                        <a:t>CTE</a:t>
                      </a:r>
                      <a:endParaRPr lang="en-US" sz="1800" b="0" strike="noStrike" spc="-1" dirty="0">
                        <a:latin typeface="Arial"/>
                      </a:endParaRPr>
                    </a:p>
                  </a:txBody>
                  <a:tcPr marL="90000" marR="90000">
                    <a:lnL w="12240">
                      <a:solidFill>
                        <a:srgbClr val="000000"/>
                      </a:solidFill>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dirty="0" smtClean="0">
                          <a:latin typeface="Arial"/>
                        </a:rPr>
                        <a:t>True Path to Left</a:t>
                      </a:r>
                      <a:endParaRPr lang="en-US" sz="1800" b="0" strike="noStrike" spc="-1" dirty="0">
                        <a:latin typeface="Arial"/>
                      </a:endParaRPr>
                    </a:p>
                  </a:txBody>
                  <a:tcPr marL="90000" marR="90000">
                    <a:lnL w="12240" cap="flat" cmpd="sng" algn="ctr">
                      <a:solidFill>
                        <a:srgbClr val="000000"/>
                      </a:solidFill>
                      <a:prstDash val="solid"/>
                      <a:round/>
                      <a:headEnd type="none" w="med" len="med"/>
                      <a:tailEnd type="none" w="med" len="med"/>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dirty="0" smtClean="0">
                          <a:latin typeface="Arial"/>
                        </a:rPr>
                        <a:t>?</a:t>
                      </a:r>
                      <a:endParaRPr lang="en-US" sz="1800" b="0" strike="noStrike" spc="-1" dirty="0">
                        <a:latin typeface="Arial"/>
                      </a:endParaRPr>
                    </a:p>
                  </a:txBody>
                  <a:tcPr marL="90000" marR="90000">
                    <a:lnL w="12240" cap="flat" cmpd="sng" algn="ctr">
                      <a:solidFill>
                        <a:srgbClr val="000000"/>
                      </a:solidFill>
                      <a:prstDash val="solid"/>
                      <a:round/>
                      <a:headEnd type="none" w="med" len="med"/>
                      <a:tailEnd type="none" w="med" len="med"/>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dirty="0" smtClean="0">
                          <a:latin typeface="Arial"/>
                        </a:rPr>
                        <a:t>-</a:t>
                      </a:r>
                      <a:endParaRPr lang="en-US" sz="1800" b="0" strike="noStrike" spc="-1" dirty="0">
                        <a:latin typeface="Arial"/>
                      </a:endParaRPr>
                    </a:p>
                  </a:txBody>
                  <a:tcPr marL="90000" marR="90000">
                    <a:lnL w="12240" cap="flat" cmpd="sng" algn="ctr">
                      <a:solidFill>
                        <a:srgbClr val="000000"/>
                      </a:solidFill>
                      <a:prstDash val="solid"/>
                      <a:round/>
                      <a:headEnd type="none" w="med" len="med"/>
                      <a:tailEnd type="none" w="med" len="med"/>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endParaRPr lang="en-US" dirty="0"/>
                    </a:p>
                  </a:txBody>
                  <a:tcPr marL="90000" marR="90000">
                    <a:lnL w="12240" cap="flat" cmpd="sng" algn="ctr">
                      <a:solidFill>
                        <a:srgbClr val="000000"/>
                      </a:solidFill>
                      <a:prstDash val="solid"/>
                      <a:round/>
                      <a:headEnd type="none" w="med" len="med"/>
                      <a:tailEnd type="none" w="med" len="med"/>
                    </a:lnL>
                    <a:lnR w="12240">
                      <a:solidFill>
                        <a:srgbClr val="000000"/>
                      </a:solidFill>
                    </a:lnR>
                    <a:lnT w="12240">
                      <a:solidFill>
                        <a:srgbClr val="000000"/>
                      </a:solidFill>
                    </a:lnT>
                    <a:lnB w="12240">
                      <a:solidFill>
                        <a:srgbClr val="000000"/>
                      </a:solidFill>
                    </a:lnB>
                    <a:solidFill>
                      <a:srgbClr val="F2F2F2"/>
                    </a:solidFill>
                  </a:tcPr>
                </a:tc>
              </a:tr>
            </a:tbl>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strike="noStrike" spc="-1" dirty="0" smtClean="0">
                <a:solidFill>
                  <a:srgbClr val="000000"/>
                </a:solidFill>
                <a:latin typeface="Arial"/>
                <a:ea typeface="DejaVu Sans"/>
              </a:rPr>
              <a:t>Notes about Global/Local Coordinate Frames</a:t>
            </a:r>
            <a:endParaRPr lang="en-US" sz="3200" b="1" dirty="0"/>
          </a:p>
        </p:txBody>
      </p:sp>
      <p:pic>
        <p:nvPicPr>
          <p:cNvPr id="1026" name="Picture 2" descr="Image result for top down car picture"/>
          <p:cNvPicPr>
            <a:picLocks noChangeAspect="1" noChangeArrowheads="1"/>
          </p:cNvPicPr>
          <p:nvPr/>
        </p:nvPicPr>
        <p:blipFill>
          <a:blip r:embed="rId2" cstate="print"/>
          <a:srcRect/>
          <a:stretch>
            <a:fillRect/>
          </a:stretch>
        </p:blipFill>
        <p:spPr bwMode="auto">
          <a:xfrm rot="14161568">
            <a:off x="2964629" y="2551823"/>
            <a:ext cx="1219202" cy="604521"/>
          </a:xfrm>
          <a:prstGeom prst="rect">
            <a:avLst/>
          </a:prstGeom>
          <a:noFill/>
        </p:spPr>
      </p:pic>
      <p:grpSp>
        <p:nvGrpSpPr>
          <p:cNvPr id="11" name="Group 10"/>
          <p:cNvGrpSpPr/>
          <p:nvPr/>
        </p:nvGrpSpPr>
        <p:grpSpPr>
          <a:xfrm>
            <a:off x="2815478" y="1498761"/>
            <a:ext cx="1752600" cy="1981200"/>
            <a:chOff x="1535112" y="2179637"/>
            <a:chExt cx="1752600" cy="1981200"/>
          </a:xfrm>
        </p:grpSpPr>
        <p:cxnSp>
          <p:nvCxnSpPr>
            <p:cNvPr id="5" name="Straight Arrow Connector 4"/>
            <p:cNvCxnSpPr/>
            <p:nvPr/>
          </p:nvCxnSpPr>
          <p:spPr>
            <a:xfrm flipV="1">
              <a:off x="1535112" y="2179637"/>
              <a:ext cx="0" cy="1981200"/>
            </a:xfrm>
            <a:prstGeom prst="straightConnector1">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1535112" y="4160837"/>
              <a:ext cx="1752600" cy="0"/>
            </a:xfrm>
            <a:prstGeom prst="straightConnector1">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2" name="TextBox 11"/>
          <p:cNvSpPr txBox="1"/>
          <p:nvPr/>
        </p:nvSpPr>
        <p:spPr>
          <a:xfrm>
            <a:off x="2663078" y="1117763"/>
            <a:ext cx="473206" cy="369332"/>
          </a:xfrm>
          <a:prstGeom prst="rect">
            <a:avLst/>
          </a:prstGeom>
          <a:noFill/>
        </p:spPr>
        <p:txBody>
          <a:bodyPr wrap="none" rtlCol="0">
            <a:spAutoFit/>
          </a:bodyPr>
          <a:lstStyle/>
          <a:p>
            <a:r>
              <a:rPr lang="en-US" dirty="0" smtClean="0"/>
              <a:t>X+</a:t>
            </a:r>
            <a:endParaRPr lang="en-US" dirty="0"/>
          </a:p>
        </p:txBody>
      </p:sp>
      <p:sp>
        <p:nvSpPr>
          <p:cNvPr id="13" name="TextBox 12"/>
          <p:cNvSpPr txBox="1"/>
          <p:nvPr/>
        </p:nvSpPr>
        <p:spPr>
          <a:xfrm>
            <a:off x="4568078" y="3327563"/>
            <a:ext cx="473206" cy="369332"/>
          </a:xfrm>
          <a:prstGeom prst="rect">
            <a:avLst/>
          </a:prstGeom>
          <a:noFill/>
        </p:spPr>
        <p:txBody>
          <a:bodyPr wrap="none" rtlCol="0">
            <a:spAutoFit/>
          </a:bodyPr>
          <a:lstStyle/>
          <a:p>
            <a:r>
              <a:rPr lang="en-US" dirty="0"/>
              <a:t>Y</a:t>
            </a:r>
            <a:r>
              <a:rPr lang="en-US" dirty="0" smtClean="0"/>
              <a:t>+</a:t>
            </a:r>
            <a:endParaRPr lang="en-US" dirty="0"/>
          </a:p>
        </p:txBody>
      </p:sp>
      <p:sp>
        <p:nvSpPr>
          <p:cNvPr id="15" name="TextBox 14"/>
          <p:cNvSpPr txBox="1"/>
          <p:nvPr/>
        </p:nvSpPr>
        <p:spPr>
          <a:xfrm>
            <a:off x="620712" y="1417637"/>
            <a:ext cx="1659429" cy="369332"/>
          </a:xfrm>
          <a:prstGeom prst="rect">
            <a:avLst/>
          </a:prstGeom>
          <a:noFill/>
        </p:spPr>
        <p:txBody>
          <a:bodyPr wrap="none" rtlCol="0">
            <a:spAutoFit/>
          </a:bodyPr>
          <a:lstStyle/>
          <a:p>
            <a:r>
              <a:rPr lang="en-US" b="1" u="sng" dirty="0" smtClean="0"/>
              <a:t>Global Frame</a:t>
            </a:r>
            <a:endParaRPr lang="en-US" b="1" u="sng" dirty="0"/>
          </a:p>
        </p:txBody>
      </p:sp>
      <p:sp>
        <p:nvSpPr>
          <p:cNvPr id="16" name="TextBox 15"/>
          <p:cNvSpPr txBox="1"/>
          <p:nvPr/>
        </p:nvSpPr>
        <p:spPr>
          <a:xfrm>
            <a:off x="620712" y="1112837"/>
            <a:ext cx="2082621" cy="369332"/>
          </a:xfrm>
          <a:prstGeom prst="rect">
            <a:avLst/>
          </a:prstGeom>
          <a:noFill/>
        </p:spPr>
        <p:txBody>
          <a:bodyPr wrap="none" rtlCol="0">
            <a:spAutoFit/>
          </a:bodyPr>
          <a:lstStyle/>
          <a:p>
            <a:r>
              <a:rPr lang="en-US" b="1" u="sng" dirty="0" smtClean="0">
                <a:solidFill>
                  <a:srgbClr val="FF0000"/>
                </a:solidFill>
              </a:rPr>
              <a:t>Local(Car) Frame</a:t>
            </a:r>
            <a:endParaRPr lang="en-US" b="1" u="sng" dirty="0">
              <a:solidFill>
                <a:srgbClr val="FF0000"/>
              </a:solidFill>
            </a:endParaRPr>
          </a:p>
        </p:txBody>
      </p:sp>
      <p:grpSp>
        <p:nvGrpSpPr>
          <p:cNvPr id="17" name="Group 16"/>
          <p:cNvGrpSpPr/>
          <p:nvPr/>
        </p:nvGrpSpPr>
        <p:grpSpPr>
          <a:xfrm rot="19590079">
            <a:off x="3199659" y="1493962"/>
            <a:ext cx="1169713" cy="1191944"/>
            <a:chOff x="1535112" y="2179637"/>
            <a:chExt cx="1752600" cy="1981200"/>
          </a:xfrm>
        </p:grpSpPr>
        <p:cxnSp>
          <p:nvCxnSpPr>
            <p:cNvPr id="18" name="Straight Arrow Connector 17"/>
            <p:cNvCxnSpPr/>
            <p:nvPr/>
          </p:nvCxnSpPr>
          <p:spPr>
            <a:xfrm flipV="1">
              <a:off x="1535112" y="2179637"/>
              <a:ext cx="0" cy="198120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1535112" y="4160837"/>
              <a:ext cx="1752600" cy="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0" name="TextBox 19"/>
          <p:cNvSpPr txBox="1"/>
          <p:nvPr/>
        </p:nvSpPr>
        <p:spPr>
          <a:xfrm>
            <a:off x="2799472" y="1574963"/>
            <a:ext cx="473206" cy="369332"/>
          </a:xfrm>
          <a:prstGeom prst="rect">
            <a:avLst/>
          </a:prstGeom>
          <a:noFill/>
        </p:spPr>
        <p:txBody>
          <a:bodyPr wrap="none" rtlCol="0">
            <a:spAutoFit/>
          </a:bodyPr>
          <a:lstStyle/>
          <a:p>
            <a:r>
              <a:rPr lang="en-US" dirty="0" smtClean="0">
                <a:solidFill>
                  <a:srgbClr val="FF0000"/>
                </a:solidFill>
              </a:rPr>
              <a:t>X+</a:t>
            </a:r>
            <a:endParaRPr lang="en-US" dirty="0">
              <a:solidFill>
                <a:srgbClr val="FF0000"/>
              </a:solidFill>
            </a:endParaRPr>
          </a:p>
        </p:txBody>
      </p:sp>
      <p:sp>
        <p:nvSpPr>
          <p:cNvPr id="21" name="TextBox 20"/>
          <p:cNvSpPr txBox="1"/>
          <p:nvPr/>
        </p:nvSpPr>
        <p:spPr>
          <a:xfrm>
            <a:off x="4491878" y="2032163"/>
            <a:ext cx="473206" cy="369332"/>
          </a:xfrm>
          <a:prstGeom prst="rect">
            <a:avLst/>
          </a:prstGeom>
          <a:noFill/>
        </p:spPr>
        <p:txBody>
          <a:bodyPr wrap="none" rtlCol="0">
            <a:spAutoFit/>
          </a:bodyPr>
          <a:lstStyle/>
          <a:p>
            <a:r>
              <a:rPr lang="en-US" dirty="0">
                <a:solidFill>
                  <a:srgbClr val="FF0000"/>
                </a:solidFill>
              </a:rPr>
              <a:t>Y</a:t>
            </a:r>
            <a:r>
              <a:rPr lang="en-US" dirty="0" smtClean="0">
                <a:solidFill>
                  <a:srgbClr val="FF0000"/>
                </a:solidFill>
              </a:rPr>
              <a:t>+</a:t>
            </a:r>
            <a:endParaRPr lang="en-US" dirty="0">
              <a:solidFill>
                <a:srgbClr val="FF0000"/>
              </a:solidFill>
            </a:endParaRPr>
          </a:p>
        </p:txBody>
      </p:sp>
      <p:cxnSp>
        <p:nvCxnSpPr>
          <p:cNvPr id="23" name="Straight Connector 22"/>
          <p:cNvCxnSpPr/>
          <p:nvPr/>
        </p:nvCxnSpPr>
        <p:spPr>
          <a:xfrm flipV="1">
            <a:off x="3653678" y="1574963"/>
            <a:ext cx="0" cy="1295400"/>
          </a:xfrm>
          <a:prstGeom prst="line">
            <a:avLst/>
          </a:prstGeom>
          <a:ln w="38100">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25" name="Arc 24"/>
          <p:cNvSpPr/>
          <p:nvPr/>
        </p:nvSpPr>
        <p:spPr>
          <a:xfrm>
            <a:off x="3196478" y="2108363"/>
            <a:ext cx="609600" cy="533400"/>
          </a:xfrm>
          <a:prstGeom prst="arc">
            <a:avLst>
              <a:gd name="adj1" fmla="val 12254918"/>
              <a:gd name="adj2" fmla="val 18185175"/>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TextBox 25"/>
          <p:cNvSpPr txBox="1"/>
          <p:nvPr/>
        </p:nvSpPr>
        <p:spPr>
          <a:xfrm>
            <a:off x="3196478" y="1803563"/>
            <a:ext cx="511679" cy="369332"/>
          </a:xfrm>
          <a:prstGeom prst="rect">
            <a:avLst/>
          </a:prstGeom>
          <a:noFill/>
        </p:spPr>
        <p:txBody>
          <a:bodyPr wrap="none" rtlCol="0">
            <a:spAutoFit/>
          </a:bodyPr>
          <a:lstStyle/>
          <a:p>
            <a:r>
              <a:rPr lang="el-GR" dirty="0" smtClean="0">
                <a:solidFill>
                  <a:srgbClr val="FF0000"/>
                </a:solidFill>
              </a:rPr>
              <a:t>Ψ</a:t>
            </a:r>
            <a:r>
              <a:rPr lang="en-US" dirty="0" smtClean="0">
                <a:solidFill>
                  <a:srgbClr val="FF0000"/>
                </a:solidFill>
              </a:rPr>
              <a:t>+</a:t>
            </a:r>
            <a:endParaRPr lang="en-US" dirty="0">
              <a:solidFill>
                <a:srgbClr val="FF0000"/>
              </a:solidFill>
            </a:endParaRPr>
          </a:p>
        </p:txBody>
      </p:sp>
      <p:sp>
        <p:nvSpPr>
          <p:cNvPr id="27" name="CustomShape 5"/>
          <p:cNvSpPr/>
          <p:nvPr/>
        </p:nvSpPr>
        <p:spPr>
          <a:xfrm>
            <a:off x="5345112" y="1341437"/>
            <a:ext cx="4343400" cy="49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dirty="0" smtClean="0">
                <a:solidFill>
                  <a:srgbClr val="000000"/>
                </a:solidFill>
                <a:uFill>
                  <a:solidFill>
                    <a:srgbClr val="FFFFFF"/>
                  </a:solidFill>
                </a:uFill>
                <a:latin typeface="Arial"/>
                <a:ea typeface="DejaVu Sans"/>
              </a:rPr>
              <a:t>-Observed in simulator that with </a:t>
            </a:r>
            <a:r>
              <a:rPr lang="el-GR" sz="1800" b="0" u="sng" strike="noStrike" spc="-1" dirty="0" smtClean="0">
                <a:solidFill>
                  <a:srgbClr val="000000"/>
                </a:solidFill>
                <a:uFill>
                  <a:solidFill>
                    <a:srgbClr val="FFFFFF"/>
                  </a:solidFill>
                </a:uFill>
                <a:latin typeface="Arial"/>
                <a:ea typeface="DejaVu Sans"/>
              </a:rPr>
              <a:t>Ψ</a:t>
            </a:r>
            <a:r>
              <a:rPr lang="en-US" sz="1800" b="0" u="sng" strike="noStrike" spc="-1" dirty="0" smtClean="0">
                <a:solidFill>
                  <a:srgbClr val="000000"/>
                </a:solidFill>
                <a:uFill>
                  <a:solidFill>
                    <a:srgbClr val="FFFFFF"/>
                  </a:solidFill>
                </a:uFill>
                <a:latin typeface="Arial"/>
                <a:ea typeface="DejaVu Sans"/>
              </a:rPr>
              <a:t>=0 and the car traveling forward X increases with Y remaining the same</a:t>
            </a:r>
          </a:p>
          <a:p>
            <a:pPr>
              <a:lnSpc>
                <a:spcPct val="100000"/>
              </a:lnSpc>
            </a:pPr>
            <a:r>
              <a:rPr lang="en-US" sz="1800" b="0" strike="noStrike" spc="-1" dirty="0" smtClean="0">
                <a:solidFill>
                  <a:srgbClr val="000000"/>
                </a:solidFill>
                <a:latin typeface="Arial"/>
                <a:ea typeface="DejaVu Sans"/>
              </a:rPr>
              <a:t> </a:t>
            </a:r>
            <a:endParaRPr lang="en-US" sz="1800" b="0" strike="noStrike" spc="-1" dirty="0">
              <a:latin typeface="Arial"/>
            </a:endParaRPr>
          </a:p>
          <a:p>
            <a:pPr>
              <a:lnSpc>
                <a:spcPct val="100000"/>
              </a:lnSpc>
            </a:pPr>
            <a:endParaRPr lang="en-US" sz="1800" b="0" strike="noStrike" spc="-1" dirty="0">
              <a:latin typeface="Arial"/>
            </a:endParaRPr>
          </a:p>
        </p:txBody>
      </p:sp>
      <p:sp>
        <p:nvSpPr>
          <p:cNvPr id="28" name="Rectangle 27"/>
          <p:cNvSpPr/>
          <p:nvPr/>
        </p:nvSpPr>
        <p:spPr>
          <a:xfrm>
            <a:off x="544512" y="3703637"/>
            <a:ext cx="9296400" cy="2031325"/>
          </a:xfrm>
          <a:prstGeom prst="rect">
            <a:avLst/>
          </a:prstGeom>
        </p:spPr>
        <p:txBody>
          <a:bodyPr wrap="square">
            <a:spAutoFit/>
          </a:bodyPr>
          <a:lstStyle/>
          <a:p>
            <a:pPr>
              <a:lnSpc>
                <a:spcPct val="100000"/>
              </a:lnSpc>
            </a:pPr>
            <a:r>
              <a:rPr lang="en-US" u="sng" spc="-1" dirty="0">
                <a:solidFill>
                  <a:srgbClr val="000000"/>
                </a:solidFill>
                <a:uFill>
                  <a:solidFill>
                    <a:srgbClr val="FFFFFF"/>
                  </a:solidFill>
                </a:uFill>
              </a:rPr>
              <a:t>Translating waypoints from Global to Local(car) Coordinates:</a:t>
            </a:r>
          </a:p>
          <a:p>
            <a:pPr marL="342900" indent="-342900">
              <a:lnSpc>
                <a:spcPct val="100000"/>
              </a:lnSpc>
              <a:buAutoNum type="arabicParenR"/>
            </a:pPr>
            <a:r>
              <a:rPr lang="en-US" u="sng" spc="-1" dirty="0">
                <a:solidFill>
                  <a:srgbClr val="000000"/>
                </a:solidFill>
                <a:uFill>
                  <a:solidFill>
                    <a:srgbClr val="FFFFFF"/>
                  </a:solidFill>
                </a:uFill>
              </a:rPr>
              <a:t>Shift </a:t>
            </a:r>
            <a:r>
              <a:rPr lang="en-US" u="sng" spc="-1" dirty="0" err="1">
                <a:solidFill>
                  <a:srgbClr val="000000"/>
                </a:solidFill>
                <a:uFill>
                  <a:solidFill>
                    <a:srgbClr val="FFFFFF"/>
                  </a:solidFill>
                </a:uFill>
              </a:rPr>
              <a:t>wpt</a:t>
            </a:r>
            <a:r>
              <a:rPr lang="en-US" u="sng" spc="-1" dirty="0">
                <a:solidFill>
                  <a:srgbClr val="000000"/>
                </a:solidFill>
                <a:uFill>
                  <a:solidFill>
                    <a:srgbClr val="FFFFFF"/>
                  </a:solidFill>
                </a:uFill>
              </a:rPr>
              <a:t> coordinates using car coordinates as origin</a:t>
            </a:r>
          </a:p>
          <a:p>
            <a:pPr marL="800100" lvl="1" indent="-342900"/>
            <a:r>
              <a:rPr lang="en-US" u="sng" spc="-1" dirty="0" err="1">
                <a:solidFill>
                  <a:srgbClr val="000000"/>
                </a:solidFill>
                <a:uFill>
                  <a:solidFill>
                    <a:srgbClr val="FFFFFF"/>
                  </a:solidFill>
                </a:uFill>
              </a:rPr>
              <a:t>wpt_shiftx</a:t>
            </a:r>
            <a:r>
              <a:rPr lang="en-US" u="sng" spc="-1" dirty="0">
                <a:solidFill>
                  <a:srgbClr val="000000"/>
                </a:solidFill>
                <a:uFill>
                  <a:solidFill>
                    <a:srgbClr val="FFFFFF"/>
                  </a:solidFill>
                </a:uFill>
              </a:rPr>
              <a:t> = </a:t>
            </a:r>
            <a:r>
              <a:rPr lang="en-US" u="sng" spc="-1" dirty="0" err="1">
                <a:solidFill>
                  <a:srgbClr val="000000"/>
                </a:solidFill>
                <a:uFill>
                  <a:solidFill>
                    <a:srgbClr val="FFFFFF"/>
                  </a:solidFill>
                </a:uFill>
              </a:rPr>
              <a:t>wpt_x</a:t>
            </a:r>
            <a:r>
              <a:rPr lang="en-US" u="sng" spc="-1" dirty="0">
                <a:solidFill>
                  <a:srgbClr val="000000"/>
                </a:solidFill>
                <a:uFill>
                  <a:solidFill>
                    <a:srgbClr val="FFFFFF"/>
                  </a:solidFill>
                </a:uFill>
              </a:rPr>
              <a:t> – </a:t>
            </a:r>
            <a:r>
              <a:rPr lang="en-US" u="sng" spc="-1" dirty="0" err="1">
                <a:solidFill>
                  <a:srgbClr val="000000"/>
                </a:solidFill>
                <a:uFill>
                  <a:solidFill>
                    <a:srgbClr val="FFFFFF"/>
                  </a:solidFill>
                </a:uFill>
              </a:rPr>
              <a:t>global_car_x</a:t>
            </a:r>
            <a:endParaRPr lang="en-US" u="sng" spc="-1" dirty="0">
              <a:solidFill>
                <a:srgbClr val="000000"/>
              </a:solidFill>
              <a:uFill>
                <a:solidFill>
                  <a:srgbClr val="FFFFFF"/>
                </a:solidFill>
              </a:uFill>
            </a:endParaRPr>
          </a:p>
          <a:p>
            <a:pPr marL="800100" lvl="1" indent="-342900"/>
            <a:r>
              <a:rPr lang="en-US" u="sng" spc="-1" dirty="0" err="1">
                <a:solidFill>
                  <a:srgbClr val="000000"/>
                </a:solidFill>
                <a:uFill>
                  <a:solidFill>
                    <a:srgbClr val="FFFFFF"/>
                  </a:solidFill>
                </a:uFill>
              </a:rPr>
              <a:t>wpt_shifty</a:t>
            </a:r>
            <a:r>
              <a:rPr lang="en-US" u="sng" spc="-1" dirty="0">
                <a:solidFill>
                  <a:srgbClr val="000000"/>
                </a:solidFill>
                <a:uFill>
                  <a:solidFill>
                    <a:srgbClr val="FFFFFF"/>
                  </a:solidFill>
                </a:uFill>
              </a:rPr>
              <a:t> = </a:t>
            </a:r>
            <a:r>
              <a:rPr lang="en-US" u="sng" spc="-1" dirty="0" err="1" smtClean="0">
                <a:solidFill>
                  <a:srgbClr val="000000"/>
                </a:solidFill>
                <a:uFill>
                  <a:solidFill>
                    <a:srgbClr val="FFFFFF"/>
                  </a:solidFill>
                </a:uFill>
              </a:rPr>
              <a:t>wpt_y</a:t>
            </a:r>
            <a:r>
              <a:rPr lang="en-US" u="sng" spc="-1" dirty="0" smtClean="0">
                <a:solidFill>
                  <a:srgbClr val="000000"/>
                </a:solidFill>
                <a:uFill>
                  <a:solidFill>
                    <a:srgbClr val="FFFFFF"/>
                  </a:solidFill>
                </a:uFill>
              </a:rPr>
              <a:t> – </a:t>
            </a:r>
            <a:r>
              <a:rPr lang="en-US" u="sng" spc="-1" dirty="0" err="1" smtClean="0">
                <a:solidFill>
                  <a:srgbClr val="000000"/>
                </a:solidFill>
                <a:uFill>
                  <a:solidFill>
                    <a:srgbClr val="FFFFFF"/>
                  </a:solidFill>
                </a:uFill>
              </a:rPr>
              <a:t>global_car_y</a:t>
            </a:r>
            <a:endParaRPr lang="en-US" u="sng" spc="-1" dirty="0">
              <a:solidFill>
                <a:srgbClr val="000000"/>
              </a:solidFill>
              <a:uFill>
                <a:solidFill>
                  <a:srgbClr val="FFFFFF"/>
                </a:solidFill>
              </a:uFill>
            </a:endParaRPr>
          </a:p>
          <a:p>
            <a:pPr marL="342900" indent="-342900">
              <a:lnSpc>
                <a:spcPct val="100000"/>
              </a:lnSpc>
              <a:buAutoNum type="arabicParenR"/>
            </a:pPr>
            <a:r>
              <a:rPr lang="en-US" u="sng" spc="-1" dirty="0">
                <a:solidFill>
                  <a:srgbClr val="000000"/>
                </a:solidFill>
                <a:uFill>
                  <a:solidFill>
                    <a:srgbClr val="FFFFFF"/>
                  </a:solidFill>
                </a:uFill>
              </a:rPr>
              <a:t>Rotate new shifted </a:t>
            </a:r>
            <a:r>
              <a:rPr lang="en-US" u="sng" spc="-1" dirty="0" err="1">
                <a:solidFill>
                  <a:srgbClr val="000000"/>
                </a:solidFill>
                <a:uFill>
                  <a:solidFill>
                    <a:srgbClr val="FFFFFF"/>
                  </a:solidFill>
                </a:uFill>
              </a:rPr>
              <a:t>wpt</a:t>
            </a:r>
            <a:r>
              <a:rPr lang="en-US" u="sng" spc="-1" dirty="0">
                <a:solidFill>
                  <a:srgbClr val="000000"/>
                </a:solidFill>
                <a:uFill>
                  <a:solidFill>
                    <a:srgbClr val="FFFFFF"/>
                  </a:solidFill>
                </a:uFill>
              </a:rPr>
              <a:t> coordinates by yaw </a:t>
            </a:r>
            <a:r>
              <a:rPr lang="en-US" u="sng" spc="-1" dirty="0" smtClean="0">
                <a:solidFill>
                  <a:srgbClr val="000000"/>
                </a:solidFill>
                <a:uFill>
                  <a:solidFill>
                    <a:srgbClr val="FFFFFF"/>
                  </a:solidFill>
                </a:uFill>
              </a:rPr>
              <a:t>angle</a:t>
            </a:r>
          </a:p>
          <a:p>
            <a:pPr marL="342900" indent="-342900">
              <a:lnSpc>
                <a:spcPct val="100000"/>
              </a:lnSpc>
            </a:pPr>
            <a:r>
              <a:rPr lang="en-US" u="sng" spc="-1" dirty="0">
                <a:solidFill>
                  <a:srgbClr val="000000"/>
                </a:solidFill>
                <a:uFill>
                  <a:solidFill>
                    <a:srgbClr val="FFFFFF"/>
                  </a:solidFill>
                </a:uFill>
              </a:rPr>
              <a:t>	</a:t>
            </a:r>
            <a:r>
              <a:rPr lang="en-US" u="sng" spc="-1" dirty="0" smtClean="0">
                <a:solidFill>
                  <a:srgbClr val="000000"/>
                </a:solidFill>
                <a:uFill>
                  <a:solidFill>
                    <a:srgbClr val="FFFFFF"/>
                  </a:solidFill>
                </a:uFill>
              </a:rPr>
              <a:t>  </a:t>
            </a:r>
            <a:r>
              <a:rPr lang="en-US" u="sng" spc="-1" dirty="0" err="1" smtClean="0">
                <a:solidFill>
                  <a:srgbClr val="000000"/>
                </a:solidFill>
                <a:uFill>
                  <a:solidFill>
                    <a:srgbClr val="FFFFFF"/>
                  </a:solidFill>
                </a:uFill>
              </a:rPr>
              <a:t>wpt_localx</a:t>
            </a:r>
            <a:r>
              <a:rPr lang="en-US" u="sng" spc="-1" dirty="0" smtClean="0">
                <a:solidFill>
                  <a:srgbClr val="000000"/>
                </a:solidFill>
                <a:uFill>
                  <a:solidFill>
                    <a:srgbClr val="FFFFFF"/>
                  </a:solidFill>
                </a:uFill>
              </a:rPr>
              <a:t>  = </a:t>
            </a:r>
            <a:r>
              <a:rPr lang="en-US" u="sng" spc="-1" dirty="0" err="1" smtClean="0">
                <a:solidFill>
                  <a:srgbClr val="000000"/>
                </a:solidFill>
                <a:uFill>
                  <a:solidFill>
                    <a:srgbClr val="FFFFFF"/>
                  </a:solidFill>
                </a:uFill>
              </a:rPr>
              <a:t>wpt_shiftx</a:t>
            </a:r>
            <a:r>
              <a:rPr lang="en-US" u="sng" spc="-1" dirty="0" smtClean="0">
                <a:solidFill>
                  <a:srgbClr val="000000"/>
                </a:solidFill>
                <a:uFill>
                  <a:solidFill>
                    <a:srgbClr val="FFFFFF"/>
                  </a:solidFill>
                </a:uFill>
              </a:rPr>
              <a:t>*</a:t>
            </a:r>
            <a:r>
              <a:rPr lang="en-US" u="sng" spc="-1" dirty="0" err="1" smtClean="0">
                <a:solidFill>
                  <a:srgbClr val="000000"/>
                </a:solidFill>
                <a:uFill>
                  <a:solidFill>
                    <a:srgbClr val="FFFFFF"/>
                  </a:solidFill>
                </a:uFill>
              </a:rPr>
              <a:t>cos</a:t>
            </a:r>
            <a:r>
              <a:rPr lang="en-US" u="sng" spc="-1" dirty="0" smtClean="0">
                <a:solidFill>
                  <a:srgbClr val="000000"/>
                </a:solidFill>
                <a:uFill>
                  <a:solidFill>
                    <a:srgbClr val="FFFFFF"/>
                  </a:solidFill>
                </a:uFill>
              </a:rPr>
              <a:t>(yaw) – </a:t>
            </a:r>
            <a:r>
              <a:rPr lang="en-US" u="sng" spc="-1" dirty="0" err="1" smtClean="0">
                <a:solidFill>
                  <a:srgbClr val="000000"/>
                </a:solidFill>
                <a:uFill>
                  <a:solidFill>
                    <a:srgbClr val="FFFFFF"/>
                  </a:solidFill>
                </a:uFill>
              </a:rPr>
              <a:t>wpt_shifty</a:t>
            </a:r>
            <a:r>
              <a:rPr lang="en-US" u="sng" spc="-1" dirty="0" smtClean="0">
                <a:solidFill>
                  <a:srgbClr val="000000"/>
                </a:solidFill>
                <a:uFill>
                  <a:solidFill>
                    <a:srgbClr val="FFFFFF"/>
                  </a:solidFill>
                </a:uFill>
              </a:rPr>
              <a:t>*sin(yaw)</a:t>
            </a:r>
            <a:endParaRPr lang="en-US" spc="-1" dirty="0"/>
          </a:p>
          <a:p>
            <a:pPr>
              <a:lnSpc>
                <a:spcPct val="100000"/>
              </a:lnSpc>
            </a:pPr>
            <a:r>
              <a:rPr lang="en-US" spc="-1" dirty="0">
                <a:solidFill>
                  <a:srgbClr val="000000"/>
                </a:solidFill>
              </a:rPr>
              <a:t>  </a:t>
            </a:r>
            <a:r>
              <a:rPr lang="en-US" spc="-1" dirty="0" smtClean="0">
                <a:solidFill>
                  <a:srgbClr val="000000"/>
                </a:solidFill>
              </a:rPr>
              <a:t>      </a:t>
            </a:r>
            <a:r>
              <a:rPr lang="en-US" spc="-1" dirty="0" err="1" smtClean="0">
                <a:solidFill>
                  <a:srgbClr val="000000"/>
                </a:solidFill>
              </a:rPr>
              <a:t>wpt_localy</a:t>
            </a:r>
            <a:r>
              <a:rPr lang="en-US" spc="-1" dirty="0" smtClean="0">
                <a:solidFill>
                  <a:srgbClr val="000000"/>
                </a:solidFill>
              </a:rPr>
              <a:t> =  </a:t>
            </a:r>
            <a:r>
              <a:rPr lang="en-US" u="sng" spc="-1" dirty="0" err="1" smtClean="0">
                <a:solidFill>
                  <a:srgbClr val="000000"/>
                </a:solidFill>
                <a:uFill>
                  <a:solidFill>
                    <a:srgbClr val="FFFFFF"/>
                  </a:solidFill>
                </a:uFill>
              </a:rPr>
              <a:t>wpt_shiftx</a:t>
            </a:r>
            <a:r>
              <a:rPr lang="en-US" u="sng" spc="-1" dirty="0" smtClean="0">
                <a:solidFill>
                  <a:srgbClr val="000000"/>
                </a:solidFill>
                <a:uFill>
                  <a:solidFill>
                    <a:srgbClr val="FFFFFF"/>
                  </a:solidFill>
                </a:uFill>
              </a:rPr>
              <a:t>*sin(yaw) + </a:t>
            </a:r>
            <a:r>
              <a:rPr lang="en-US" u="sng" spc="-1" dirty="0" err="1" smtClean="0">
                <a:solidFill>
                  <a:srgbClr val="000000"/>
                </a:solidFill>
                <a:uFill>
                  <a:solidFill>
                    <a:srgbClr val="FFFFFF"/>
                  </a:solidFill>
                </a:uFill>
              </a:rPr>
              <a:t>wpt_shifty</a:t>
            </a:r>
            <a:r>
              <a:rPr lang="en-US" u="sng" spc="-1" dirty="0" smtClean="0">
                <a:solidFill>
                  <a:srgbClr val="000000"/>
                </a:solidFill>
                <a:uFill>
                  <a:solidFill>
                    <a:srgbClr val="FFFFFF"/>
                  </a:solidFill>
                </a:uFill>
              </a:rPr>
              <a:t>*</a:t>
            </a:r>
            <a:r>
              <a:rPr lang="en-US" u="sng" spc="-1" dirty="0" err="1" smtClean="0">
                <a:solidFill>
                  <a:srgbClr val="000000"/>
                </a:solidFill>
                <a:uFill>
                  <a:solidFill>
                    <a:srgbClr val="FFFFFF"/>
                  </a:solidFill>
                </a:uFill>
              </a:rPr>
              <a:t>cos</a:t>
            </a:r>
            <a:r>
              <a:rPr lang="en-US" u="sng" spc="-1" dirty="0" smtClean="0">
                <a:solidFill>
                  <a:srgbClr val="000000"/>
                </a:solidFill>
                <a:uFill>
                  <a:solidFill>
                    <a:srgbClr val="FFFFFF"/>
                  </a:solidFill>
                </a:uFill>
              </a:rPr>
              <a:t>(yaw)</a:t>
            </a:r>
            <a:endParaRPr lang="en-US" spc="-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Chord 23"/>
          <p:cNvSpPr/>
          <p:nvPr/>
        </p:nvSpPr>
        <p:spPr>
          <a:xfrm>
            <a:off x="1687512" y="2789237"/>
            <a:ext cx="4267200" cy="4191000"/>
          </a:xfrm>
          <a:prstGeom prst="chord">
            <a:avLst>
              <a:gd name="adj1" fmla="val 171533"/>
              <a:gd name="adj2" fmla="val 10666605"/>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hord 21"/>
          <p:cNvSpPr/>
          <p:nvPr/>
        </p:nvSpPr>
        <p:spPr>
          <a:xfrm rot="10800000">
            <a:off x="1687512" y="2941637"/>
            <a:ext cx="4267200" cy="4191000"/>
          </a:xfrm>
          <a:prstGeom prst="chord">
            <a:avLst>
              <a:gd name="adj1" fmla="val 171533"/>
              <a:gd name="adj2" fmla="val 10666605"/>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z="3200" b="1" strike="noStrike" spc="-1" dirty="0" smtClean="0">
                <a:solidFill>
                  <a:srgbClr val="000000"/>
                </a:solidFill>
                <a:latin typeface="Arial"/>
                <a:ea typeface="DejaVu Sans"/>
              </a:rPr>
              <a:t>Method to Find Next Waypoint Ahead</a:t>
            </a:r>
            <a:endParaRPr lang="en-US" sz="3200" b="1" dirty="0"/>
          </a:p>
        </p:txBody>
      </p:sp>
      <p:pic>
        <p:nvPicPr>
          <p:cNvPr id="1026" name="Picture 2" descr="Image result for top down car picture"/>
          <p:cNvPicPr>
            <a:picLocks noChangeAspect="1" noChangeArrowheads="1"/>
          </p:cNvPicPr>
          <p:nvPr/>
        </p:nvPicPr>
        <p:blipFill>
          <a:blip r:embed="rId2" cstate="print"/>
          <a:srcRect/>
          <a:stretch>
            <a:fillRect/>
          </a:stretch>
        </p:blipFill>
        <p:spPr bwMode="auto">
          <a:xfrm rot="16200000">
            <a:off x="3208972" y="4544377"/>
            <a:ext cx="1219202" cy="604521"/>
          </a:xfrm>
          <a:prstGeom prst="rect">
            <a:avLst/>
          </a:prstGeom>
          <a:noFill/>
        </p:spPr>
      </p:pic>
      <p:grpSp>
        <p:nvGrpSpPr>
          <p:cNvPr id="3" name="Group 10"/>
          <p:cNvGrpSpPr/>
          <p:nvPr/>
        </p:nvGrpSpPr>
        <p:grpSpPr>
          <a:xfrm>
            <a:off x="3806078" y="2946560"/>
            <a:ext cx="1752600" cy="1981200"/>
            <a:chOff x="1535112" y="2179637"/>
            <a:chExt cx="1752600" cy="1981200"/>
          </a:xfrm>
        </p:grpSpPr>
        <p:cxnSp>
          <p:nvCxnSpPr>
            <p:cNvPr id="5" name="Straight Arrow Connector 4"/>
            <p:cNvCxnSpPr/>
            <p:nvPr/>
          </p:nvCxnSpPr>
          <p:spPr>
            <a:xfrm flipV="1">
              <a:off x="1535112" y="2179637"/>
              <a:ext cx="0" cy="198120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1535112" y="4160837"/>
              <a:ext cx="1752600" cy="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2" name="TextBox 11"/>
          <p:cNvSpPr txBox="1"/>
          <p:nvPr/>
        </p:nvSpPr>
        <p:spPr>
          <a:xfrm>
            <a:off x="3363912" y="3246437"/>
            <a:ext cx="473206" cy="369332"/>
          </a:xfrm>
          <a:prstGeom prst="rect">
            <a:avLst/>
          </a:prstGeom>
          <a:noFill/>
          <a:ln>
            <a:noFill/>
          </a:ln>
        </p:spPr>
        <p:txBody>
          <a:bodyPr wrap="none" rtlCol="0">
            <a:spAutoFit/>
          </a:bodyPr>
          <a:lstStyle/>
          <a:p>
            <a:r>
              <a:rPr lang="en-US" b="1" dirty="0" smtClean="0">
                <a:solidFill>
                  <a:srgbClr val="FF0000"/>
                </a:solidFill>
              </a:rPr>
              <a:t>X+</a:t>
            </a:r>
            <a:endParaRPr lang="en-US" b="1" dirty="0">
              <a:solidFill>
                <a:srgbClr val="FF0000"/>
              </a:solidFill>
            </a:endParaRPr>
          </a:p>
        </p:txBody>
      </p:sp>
      <p:sp>
        <p:nvSpPr>
          <p:cNvPr id="13" name="TextBox 12"/>
          <p:cNvSpPr txBox="1"/>
          <p:nvPr/>
        </p:nvSpPr>
        <p:spPr>
          <a:xfrm>
            <a:off x="5116512" y="4934505"/>
            <a:ext cx="473206" cy="369332"/>
          </a:xfrm>
          <a:prstGeom prst="rect">
            <a:avLst/>
          </a:prstGeom>
          <a:noFill/>
          <a:ln>
            <a:noFill/>
          </a:ln>
        </p:spPr>
        <p:txBody>
          <a:bodyPr wrap="none" rtlCol="0">
            <a:spAutoFit/>
          </a:bodyPr>
          <a:lstStyle/>
          <a:p>
            <a:r>
              <a:rPr lang="en-US" b="1" dirty="0">
                <a:solidFill>
                  <a:srgbClr val="FF0000"/>
                </a:solidFill>
              </a:rPr>
              <a:t>Y</a:t>
            </a:r>
            <a:r>
              <a:rPr lang="en-US" b="1" dirty="0" smtClean="0">
                <a:solidFill>
                  <a:srgbClr val="FF0000"/>
                </a:solidFill>
              </a:rPr>
              <a:t>+</a:t>
            </a:r>
            <a:endParaRPr lang="en-US" b="1" dirty="0">
              <a:solidFill>
                <a:srgbClr val="FF0000"/>
              </a:solidFill>
            </a:endParaRPr>
          </a:p>
        </p:txBody>
      </p:sp>
      <p:sp>
        <p:nvSpPr>
          <p:cNvPr id="27" name="CustomShape 5"/>
          <p:cNvSpPr/>
          <p:nvPr/>
        </p:nvSpPr>
        <p:spPr>
          <a:xfrm>
            <a:off x="544512" y="1189037"/>
            <a:ext cx="9372600" cy="762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dirty="0" smtClean="0">
                <a:solidFill>
                  <a:srgbClr val="000000"/>
                </a:solidFill>
                <a:uFill>
                  <a:solidFill>
                    <a:srgbClr val="FFFFFF"/>
                  </a:solidFill>
                </a:uFill>
                <a:latin typeface="Arial"/>
                <a:ea typeface="DejaVu Sans"/>
              </a:rPr>
              <a:t>1) Find waypoints with closest distance to current position</a:t>
            </a:r>
          </a:p>
          <a:p>
            <a:pPr>
              <a:lnSpc>
                <a:spcPct val="100000"/>
              </a:lnSpc>
            </a:pPr>
            <a:r>
              <a:rPr lang="en-US" u="sng" spc="-1" dirty="0" smtClean="0">
                <a:solidFill>
                  <a:srgbClr val="000000"/>
                </a:solidFill>
                <a:uFill>
                  <a:solidFill>
                    <a:srgbClr val="FFFFFF"/>
                  </a:solidFill>
                </a:uFill>
                <a:latin typeface="Arial"/>
                <a:ea typeface="DejaVu Sans"/>
              </a:rPr>
              <a:t>2) Translate waypoints to local(car) frame</a:t>
            </a:r>
          </a:p>
          <a:p>
            <a:pPr>
              <a:lnSpc>
                <a:spcPct val="100000"/>
              </a:lnSpc>
            </a:pPr>
            <a:r>
              <a:rPr lang="en-US" sz="1800" b="0" u="sng" strike="noStrike" spc="-1" dirty="0" smtClean="0">
                <a:solidFill>
                  <a:srgbClr val="000000"/>
                </a:solidFill>
                <a:uFill>
                  <a:solidFill>
                    <a:srgbClr val="FFFFFF"/>
                  </a:solidFill>
                </a:uFill>
                <a:latin typeface="Arial"/>
                <a:ea typeface="DejaVu Sans"/>
              </a:rPr>
              <a:t>3) Compute bearing to waypoint</a:t>
            </a:r>
          </a:p>
          <a:p>
            <a:pPr>
              <a:lnSpc>
                <a:spcPct val="100000"/>
              </a:lnSpc>
            </a:pPr>
            <a:r>
              <a:rPr lang="en-US" u="sng" spc="-1" dirty="0" smtClean="0">
                <a:solidFill>
                  <a:srgbClr val="000000"/>
                </a:solidFill>
                <a:uFill>
                  <a:solidFill>
                    <a:srgbClr val="FFFFFF"/>
                  </a:solidFill>
                </a:uFill>
                <a:latin typeface="Arial"/>
                <a:ea typeface="DejaVu Sans"/>
              </a:rPr>
              <a:t>4) Eliminate waypoints with negative bearing, because they are behind us</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endParaRPr lang="en-US" sz="1800" b="0" strike="noStrike" spc="-1" dirty="0">
              <a:latin typeface="Arial"/>
            </a:endParaRPr>
          </a:p>
        </p:txBody>
      </p:sp>
      <p:sp>
        <p:nvSpPr>
          <p:cNvPr id="28" name="Oval 27"/>
          <p:cNvSpPr/>
          <p:nvPr/>
        </p:nvSpPr>
        <p:spPr>
          <a:xfrm>
            <a:off x="4278312" y="2941637"/>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9" name="TextBox 28"/>
          <p:cNvSpPr txBox="1"/>
          <p:nvPr/>
        </p:nvSpPr>
        <p:spPr>
          <a:xfrm>
            <a:off x="4414706" y="2724705"/>
            <a:ext cx="697627" cy="369332"/>
          </a:xfrm>
          <a:prstGeom prst="rect">
            <a:avLst/>
          </a:prstGeom>
          <a:noFill/>
        </p:spPr>
        <p:txBody>
          <a:bodyPr wrap="none" rtlCol="0">
            <a:spAutoFit/>
          </a:bodyPr>
          <a:lstStyle/>
          <a:p>
            <a:r>
              <a:rPr lang="en-US" dirty="0" smtClean="0"/>
              <a:t>WPT</a:t>
            </a:r>
            <a:endParaRPr lang="en-US" dirty="0"/>
          </a:p>
        </p:txBody>
      </p:sp>
      <p:sp>
        <p:nvSpPr>
          <p:cNvPr id="30" name="TextBox 29"/>
          <p:cNvSpPr txBox="1"/>
          <p:nvPr/>
        </p:nvSpPr>
        <p:spPr>
          <a:xfrm>
            <a:off x="2373312" y="6827837"/>
            <a:ext cx="697627" cy="369332"/>
          </a:xfrm>
          <a:prstGeom prst="rect">
            <a:avLst/>
          </a:prstGeom>
          <a:noFill/>
        </p:spPr>
        <p:txBody>
          <a:bodyPr wrap="none" rtlCol="0">
            <a:spAutoFit/>
          </a:bodyPr>
          <a:lstStyle/>
          <a:p>
            <a:r>
              <a:rPr lang="en-US" dirty="0" smtClean="0"/>
              <a:t>WPT</a:t>
            </a:r>
            <a:endParaRPr lang="en-US" dirty="0"/>
          </a:p>
        </p:txBody>
      </p:sp>
      <p:sp>
        <p:nvSpPr>
          <p:cNvPr id="31" name="Oval 30"/>
          <p:cNvSpPr/>
          <p:nvPr/>
        </p:nvSpPr>
        <p:spPr>
          <a:xfrm>
            <a:off x="2906712" y="6751637"/>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34" name="Straight Connector 33"/>
          <p:cNvCxnSpPr>
            <a:endCxn id="28" idx="2"/>
          </p:cNvCxnSpPr>
          <p:nvPr/>
        </p:nvCxnSpPr>
        <p:spPr>
          <a:xfrm>
            <a:off x="3821112" y="3017837"/>
            <a:ext cx="457200"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354512" y="3094037"/>
            <a:ext cx="0" cy="182880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3897312" y="3627437"/>
            <a:ext cx="479618" cy="381000"/>
          </a:xfrm>
          <a:prstGeom prst="rect">
            <a:avLst/>
          </a:prstGeom>
          <a:noFill/>
          <a:ln>
            <a:noFill/>
          </a:ln>
        </p:spPr>
        <p:txBody>
          <a:bodyPr wrap="square" rtlCol="0">
            <a:spAutoFit/>
          </a:bodyPr>
          <a:lstStyle/>
          <a:p>
            <a:r>
              <a:rPr lang="el-GR" b="1" dirty="0" smtClean="0">
                <a:solidFill>
                  <a:srgbClr val="FF0000"/>
                </a:solidFill>
              </a:rPr>
              <a:t>Δ</a:t>
            </a:r>
            <a:r>
              <a:rPr lang="en-US" b="1" dirty="0" smtClean="0">
                <a:solidFill>
                  <a:srgbClr val="FF0000"/>
                </a:solidFill>
              </a:rPr>
              <a:t>x</a:t>
            </a:r>
            <a:endParaRPr lang="en-US" b="1" dirty="0">
              <a:solidFill>
                <a:srgbClr val="FF0000"/>
              </a:solidFill>
            </a:endParaRPr>
          </a:p>
        </p:txBody>
      </p:sp>
      <p:sp>
        <p:nvSpPr>
          <p:cNvPr id="42" name="TextBox 41"/>
          <p:cNvSpPr txBox="1"/>
          <p:nvPr/>
        </p:nvSpPr>
        <p:spPr>
          <a:xfrm>
            <a:off x="3821112" y="2941637"/>
            <a:ext cx="479618" cy="381000"/>
          </a:xfrm>
          <a:prstGeom prst="rect">
            <a:avLst/>
          </a:prstGeom>
          <a:noFill/>
          <a:ln>
            <a:noFill/>
          </a:ln>
        </p:spPr>
        <p:txBody>
          <a:bodyPr wrap="square" rtlCol="0">
            <a:spAutoFit/>
          </a:bodyPr>
          <a:lstStyle/>
          <a:p>
            <a:r>
              <a:rPr lang="el-GR" b="1" dirty="0" smtClean="0">
                <a:solidFill>
                  <a:srgbClr val="FF0000"/>
                </a:solidFill>
              </a:rPr>
              <a:t>Δ</a:t>
            </a:r>
            <a:r>
              <a:rPr lang="en-US" b="1" dirty="0">
                <a:solidFill>
                  <a:srgbClr val="FF0000"/>
                </a:solidFill>
              </a:rPr>
              <a:t>y</a:t>
            </a:r>
            <a:endParaRPr lang="en-US" b="1" dirty="0">
              <a:solidFill>
                <a:srgbClr val="FF0000"/>
              </a:solidFill>
            </a:endParaRPr>
          </a:p>
        </p:txBody>
      </p:sp>
      <p:sp>
        <p:nvSpPr>
          <p:cNvPr id="43" name="TextBox 42"/>
          <p:cNvSpPr txBox="1"/>
          <p:nvPr/>
        </p:nvSpPr>
        <p:spPr>
          <a:xfrm>
            <a:off x="6030912" y="2560637"/>
            <a:ext cx="3886200" cy="1200329"/>
          </a:xfrm>
          <a:prstGeom prst="rect">
            <a:avLst/>
          </a:prstGeom>
          <a:noFill/>
          <a:ln>
            <a:noFill/>
          </a:ln>
        </p:spPr>
        <p:txBody>
          <a:bodyPr wrap="square" rtlCol="0">
            <a:spAutoFit/>
          </a:bodyPr>
          <a:lstStyle/>
          <a:p>
            <a:r>
              <a:rPr lang="en-US" dirty="0" smtClean="0"/>
              <a:t>bearing “</a:t>
            </a:r>
            <a:r>
              <a:rPr lang="el-GR" dirty="0" smtClean="0"/>
              <a:t>θ</a:t>
            </a:r>
            <a:r>
              <a:rPr lang="en-US" dirty="0" smtClean="0"/>
              <a:t>” = atan2(</a:t>
            </a:r>
            <a:r>
              <a:rPr lang="el-GR" dirty="0" smtClean="0"/>
              <a:t>Δ</a:t>
            </a:r>
            <a:r>
              <a:rPr lang="en-US" dirty="0" smtClean="0"/>
              <a:t>x,</a:t>
            </a:r>
            <a:r>
              <a:rPr lang="el-GR" dirty="0" smtClean="0"/>
              <a:t> Δ</a:t>
            </a:r>
            <a:r>
              <a:rPr lang="en-US" dirty="0"/>
              <a:t>y</a:t>
            </a:r>
            <a:r>
              <a:rPr lang="en-US" dirty="0" smtClean="0"/>
              <a:t>)</a:t>
            </a:r>
          </a:p>
          <a:p>
            <a:endParaRPr lang="en-US" dirty="0" smtClean="0"/>
          </a:p>
          <a:p>
            <a:r>
              <a:rPr lang="en-US" dirty="0" smtClean="0"/>
              <a:t>Note that since x and y are reversed it is not </a:t>
            </a:r>
            <a:r>
              <a:rPr lang="en-US" dirty="0" smtClean="0"/>
              <a:t>atan2(</a:t>
            </a:r>
            <a:r>
              <a:rPr lang="el-GR" dirty="0" smtClean="0"/>
              <a:t>Δ</a:t>
            </a:r>
            <a:r>
              <a:rPr lang="en-US" dirty="0"/>
              <a:t>y</a:t>
            </a:r>
            <a:r>
              <a:rPr lang="en-US" dirty="0" smtClean="0"/>
              <a:t>,</a:t>
            </a:r>
            <a:r>
              <a:rPr lang="el-GR" dirty="0" smtClean="0"/>
              <a:t> Δ</a:t>
            </a:r>
            <a:r>
              <a:rPr lang="en-US" dirty="0"/>
              <a:t>x</a:t>
            </a:r>
            <a:r>
              <a:rPr lang="en-US" dirty="0" smtClean="0"/>
              <a:t>)</a:t>
            </a:r>
            <a:endParaRPr lang="en-US" dirty="0"/>
          </a:p>
        </p:txBody>
      </p:sp>
      <p:sp>
        <p:nvSpPr>
          <p:cNvPr id="45" name="Rectangle 44"/>
          <p:cNvSpPr/>
          <p:nvPr/>
        </p:nvSpPr>
        <p:spPr>
          <a:xfrm>
            <a:off x="5954712" y="4694237"/>
            <a:ext cx="572593"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=0</a:t>
            </a:r>
            <a:endParaRPr lang="en-US" dirty="0">
              <a:solidFill>
                <a:srgbClr val="0070C0"/>
              </a:solidFill>
            </a:endParaRPr>
          </a:p>
        </p:txBody>
      </p:sp>
      <p:sp>
        <p:nvSpPr>
          <p:cNvPr id="46" name="Rectangle 45"/>
          <p:cNvSpPr/>
          <p:nvPr/>
        </p:nvSpPr>
        <p:spPr>
          <a:xfrm>
            <a:off x="3363912" y="2560637"/>
            <a:ext cx="841897"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=pi/2</a:t>
            </a:r>
            <a:endParaRPr lang="en-US" dirty="0">
              <a:solidFill>
                <a:srgbClr val="0070C0"/>
              </a:solidFill>
            </a:endParaRPr>
          </a:p>
        </p:txBody>
      </p:sp>
      <p:sp>
        <p:nvSpPr>
          <p:cNvPr id="47" name="Rectangle 46"/>
          <p:cNvSpPr/>
          <p:nvPr/>
        </p:nvSpPr>
        <p:spPr>
          <a:xfrm>
            <a:off x="1306512" y="4541837"/>
            <a:ext cx="649537"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a:t>
            </a:r>
            <a:endParaRPr lang="en-US" dirty="0">
              <a:solidFill>
                <a:srgbClr val="0070C0"/>
              </a:solidFill>
            </a:endParaRPr>
          </a:p>
        </p:txBody>
      </p:sp>
      <p:sp>
        <p:nvSpPr>
          <p:cNvPr id="49" name="Rectangle 48"/>
          <p:cNvSpPr/>
          <p:nvPr/>
        </p:nvSpPr>
        <p:spPr>
          <a:xfrm>
            <a:off x="1306512" y="4922837"/>
            <a:ext cx="726481"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a:t>
            </a:r>
            <a:endParaRPr lang="en-US" dirty="0">
              <a:solidFill>
                <a:srgbClr val="0070C0"/>
              </a:solidFill>
            </a:endParaRPr>
          </a:p>
        </p:txBody>
      </p:sp>
      <p:sp>
        <p:nvSpPr>
          <p:cNvPr id="50" name="Rectangle 49"/>
          <p:cNvSpPr/>
          <p:nvPr/>
        </p:nvSpPr>
        <p:spPr>
          <a:xfrm>
            <a:off x="3440112" y="6827837"/>
            <a:ext cx="918841"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=-pi/2</a:t>
            </a:r>
            <a:endParaRPr lang="en-US" dirty="0">
              <a:solidFill>
                <a:srgbClr val="0070C0"/>
              </a:solidFill>
            </a:endParaRPr>
          </a:p>
        </p:txBody>
      </p:sp>
      <p:sp>
        <p:nvSpPr>
          <p:cNvPr id="51" name="Rectangle 50"/>
          <p:cNvSpPr/>
          <p:nvPr/>
        </p:nvSpPr>
        <p:spPr>
          <a:xfrm>
            <a:off x="2373312" y="4237037"/>
            <a:ext cx="572593"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&gt;0</a:t>
            </a:r>
            <a:endParaRPr lang="en-US" dirty="0">
              <a:solidFill>
                <a:srgbClr val="0070C0"/>
              </a:solidFill>
            </a:endParaRPr>
          </a:p>
        </p:txBody>
      </p:sp>
      <p:sp>
        <p:nvSpPr>
          <p:cNvPr id="52" name="Rectangle 51"/>
          <p:cNvSpPr/>
          <p:nvPr/>
        </p:nvSpPr>
        <p:spPr>
          <a:xfrm>
            <a:off x="2373312" y="5151437"/>
            <a:ext cx="572593" cy="369332"/>
          </a:xfrm>
          <a:prstGeom prst="rect">
            <a:avLst/>
          </a:prstGeom>
        </p:spPr>
        <p:txBody>
          <a:bodyPr wrap="square">
            <a:spAutoFit/>
          </a:bodyPr>
          <a:lstStyle/>
          <a:p>
            <a:r>
              <a:rPr lang="el-GR" b="1" dirty="0" smtClean="0">
                <a:solidFill>
                  <a:srgbClr val="0070C0"/>
                </a:solidFill>
              </a:rPr>
              <a:t>θ</a:t>
            </a:r>
            <a:r>
              <a:rPr lang="en-US" b="1" dirty="0" smtClean="0">
                <a:solidFill>
                  <a:srgbClr val="0070C0"/>
                </a:solidFill>
              </a:rPr>
              <a:t>&lt;</a:t>
            </a:r>
            <a:r>
              <a:rPr lang="en-US" b="1" dirty="0" smtClean="0">
                <a:solidFill>
                  <a:srgbClr val="0070C0"/>
                </a:solidFill>
              </a:rPr>
              <a:t>0</a:t>
            </a:r>
            <a:endParaRPr lang="en-US" dirty="0">
              <a:solidFill>
                <a:srgbClr val="0070C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strike="noStrike" spc="-1" dirty="0" smtClean="0">
                <a:solidFill>
                  <a:srgbClr val="000000"/>
                </a:solidFill>
                <a:latin typeface="Arial"/>
                <a:ea typeface="DejaVu Sans"/>
              </a:rPr>
              <a:t>Method to find CTE</a:t>
            </a:r>
            <a:endParaRPr lang="en-US" sz="3200" b="1" dirty="0"/>
          </a:p>
        </p:txBody>
      </p:sp>
      <p:sp>
        <p:nvSpPr>
          <p:cNvPr id="27" name="CustomShape 5"/>
          <p:cNvSpPr/>
          <p:nvPr/>
        </p:nvSpPr>
        <p:spPr>
          <a:xfrm>
            <a:off x="544512" y="1189037"/>
            <a:ext cx="9372600" cy="762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u="sng" spc="-1" dirty="0" smtClean="0">
                <a:solidFill>
                  <a:srgbClr val="000000"/>
                </a:solidFill>
                <a:uFill>
                  <a:solidFill>
                    <a:srgbClr val="FFFFFF"/>
                  </a:solidFill>
                </a:uFill>
                <a:latin typeface="Arial"/>
                <a:ea typeface="DejaVu Sans"/>
              </a:rPr>
              <a:t>Basically the same thing we did for MPC</a:t>
            </a:r>
          </a:p>
          <a:p>
            <a:pPr marL="342900" indent="-342900">
              <a:lnSpc>
                <a:spcPct val="100000"/>
              </a:lnSpc>
              <a:buAutoNum type="arabicParenR"/>
            </a:pPr>
            <a:r>
              <a:rPr lang="en-US" u="sng" spc="-1" dirty="0" smtClean="0">
                <a:solidFill>
                  <a:srgbClr val="000000"/>
                </a:solidFill>
                <a:uFill>
                  <a:solidFill>
                    <a:srgbClr val="FFFFFF"/>
                  </a:solidFill>
                </a:uFill>
                <a:latin typeface="Arial"/>
                <a:ea typeface="DejaVu Sans"/>
              </a:rPr>
              <a:t>Translate final </a:t>
            </a:r>
            <a:r>
              <a:rPr lang="en-US" u="sng" spc="-1" dirty="0" err="1" smtClean="0">
                <a:solidFill>
                  <a:srgbClr val="000000"/>
                </a:solidFill>
                <a:uFill>
                  <a:solidFill>
                    <a:srgbClr val="FFFFFF"/>
                  </a:solidFill>
                </a:uFill>
                <a:latin typeface="Arial"/>
                <a:ea typeface="DejaVu Sans"/>
              </a:rPr>
              <a:t>wpts</a:t>
            </a:r>
            <a:r>
              <a:rPr lang="en-US" u="sng" spc="-1" dirty="0" smtClean="0">
                <a:solidFill>
                  <a:srgbClr val="000000"/>
                </a:solidFill>
                <a:uFill>
                  <a:solidFill>
                    <a:srgbClr val="FFFFFF"/>
                  </a:solidFill>
                </a:uFill>
                <a:latin typeface="Arial"/>
                <a:ea typeface="DejaVu Sans"/>
              </a:rPr>
              <a:t> ahead from global to local(car) coordinates</a:t>
            </a:r>
          </a:p>
          <a:p>
            <a:pPr marL="342900" indent="-342900">
              <a:lnSpc>
                <a:spcPct val="100000"/>
              </a:lnSpc>
              <a:buAutoNum type="arabicParenR"/>
            </a:pPr>
            <a:r>
              <a:rPr lang="en-US" u="sng" spc="-1" dirty="0" smtClean="0">
                <a:solidFill>
                  <a:srgbClr val="000000"/>
                </a:solidFill>
                <a:uFill>
                  <a:solidFill>
                    <a:srgbClr val="FFFFFF"/>
                  </a:solidFill>
                </a:uFill>
                <a:latin typeface="Arial"/>
                <a:ea typeface="DejaVu Sans"/>
              </a:rPr>
              <a:t>Fit a 3</a:t>
            </a:r>
            <a:r>
              <a:rPr lang="en-US" u="sng" spc="-1" baseline="30000" dirty="0" smtClean="0">
                <a:solidFill>
                  <a:srgbClr val="000000"/>
                </a:solidFill>
                <a:uFill>
                  <a:solidFill>
                    <a:srgbClr val="FFFFFF"/>
                  </a:solidFill>
                </a:uFill>
                <a:latin typeface="Arial"/>
                <a:ea typeface="DejaVu Sans"/>
              </a:rPr>
              <a:t>rd</a:t>
            </a:r>
            <a:r>
              <a:rPr lang="en-US" u="sng" spc="-1" dirty="0" smtClean="0">
                <a:solidFill>
                  <a:srgbClr val="000000"/>
                </a:solidFill>
                <a:uFill>
                  <a:solidFill>
                    <a:srgbClr val="FFFFFF"/>
                  </a:solidFill>
                </a:uFill>
                <a:latin typeface="Arial"/>
                <a:ea typeface="DejaVu Sans"/>
              </a:rPr>
              <a:t> order polynomial on </a:t>
            </a:r>
            <a:r>
              <a:rPr lang="en-US" u="sng" spc="-1" dirty="0" err="1" smtClean="0">
                <a:solidFill>
                  <a:srgbClr val="000000"/>
                </a:solidFill>
                <a:uFill>
                  <a:solidFill>
                    <a:srgbClr val="FFFFFF"/>
                  </a:solidFill>
                </a:uFill>
                <a:latin typeface="Arial"/>
                <a:ea typeface="DejaVu Sans"/>
              </a:rPr>
              <a:t>wpts</a:t>
            </a:r>
            <a:r>
              <a:rPr lang="en-US" u="sng" spc="-1" dirty="0" smtClean="0">
                <a:solidFill>
                  <a:srgbClr val="000000"/>
                </a:solidFill>
                <a:uFill>
                  <a:solidFill>
                    <a:srgbClr val="FFFFFF"/>
                  </a:solidFill>
                </a:uFill>
                <a:latin typeface="Arial"/>
                <a:ea typeface="DejaVu Sans"/>
              </a:rPr>
              <a:t> in local coordinates</a:t>
            </a:r>
          </a:p>
          <a:p>
            <a:pPr marL="342900" indent="-342900">
              <a:lnSpc>
                <a:spcPct val="100000"/>
              </a:lnSpc>
              <a:buAutoNum type="arabicParenR"/>
            </a:pPr>
            <a:r>
              <a:rPr lang="en-US" sz="1800" b="0" u="sng" strike="noStrike" spc="-1" dirty="0" smtClean="0">
                <a:solidFill>
                  <a:srgbClr val="000000"/>
                </a:solidFill>
                <a:uFill>
                  <a:solidFill>
                    <a:srgbClr val="FFFFFF"/>
                  </a:solidFill>
                </a:uFill>
                <a:latin typeface="Arial"/>
                <a:ea typeface="DejaVu Sans"/>
              </a:rPr>
              <a:t>CTE is when x=0, lookup using polynomial fit</a:t>
            </a:r>
          </a:p>
          <a:p>
            <a:pPr marL="342900" indent="-342900">
              <a:lnSpc>
                <a:spcPct val="100000"/>
              </a:lnSpc>
              <a:buAutoNum type="arabicParenR"/>
            </a:pPr>
            <a:r>
              <a:rPr lang="en-US" u="sng" spc="-1" dirty="0" smtClean="0">
                <a:solidFill>
                  <a:srgbClr val="000000"/>
                </a:solidFill>
                <a:uFill>
                  <a:solidFill>
                    <a:srgbClr val="FFFFFF"/>
                  </a:solidFill>
                </a:uFill>
                <a:latin typeface="Arial"/>
                <a:ea typeface="DejaVu Sans"/>
              </a:rPr>
              <a:t>I’ve limited CTE to +/- 5, I measured in the </a:t>
            </a:r>
            <a:r>
              <a:rPr lang="en-US" u="sng" spc="-1" dirty="0" err="1" smtClean="0">
                <a:solidFill>
                  <a:srgbClr val="000000"/>
                </a:solidFill>
                <a:uFill>
                  <a:solidFill>
                    <a:srgbClr val="FFFFFF"/>
                  </a:solidFill>
                </a:uFill>
                <a:latin typeface="Arial"/>
                <a:ea typeface="DejaVu Sans"/>
              </a:rPr>
              <a:t>sim</a:t>
            </a:r>
            <a:r>
              <a:rPr lang="en-US" u="sng" spc="-1" dirty="0" smtClean="0">
                <a:solidFill>
                  <a:srgbClr val="000000"/>
                </a:solidFill>
                <a:uFill>
                  <a:solidFill>
                    <a:srgbClr val="FFFFFF"/>
                  </a:solidFill>
                </a:uFill>
                <a:latin typeface="Arial"/>
                <a:ea typeface="DejaVu Sans"/>
              </a:rPr>
              <a:t> that +/-5 is the boundary of the outermost lanes, beyond this something is probably seriously wrong</a:t>
            </a:r>
            <a:endParaRPr lang="en-US" sz="1800" b="0" u="sng" strike="noStrike" spc="-1" dirty="0" smtClean="0">
              <a:solidFill>
                <a:srgbClr val="000000"/>
              </a:solidFill>
              <a:uFill>
                <a:solidFill>
                  <a:srgbClr val="FFFFFF"/>
                </a:solidFill>
              </a:uFill>
              <a:latin typeface="Arial"/>
              <a:ea typeface="DejaVu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ROS Nodes Layout</a:t>
            </a:r>
            <a:endParaRPr lang="en-US" sz="4400" b="0" strike="noStrike" spc="-1">
              <a:solidFill>
                <a:srgbClr val="000000"/>
              </a:solidFill>
              <a:latin typeface="Arial"/>
            </a:endParaRPr>
          </a:p>
        </p:txBody>
      </p:sp>
      <p:pic>
        <p:nvPicPr>
          <p:cNvPr id="46" name="Picture 2"/>
          <p:cNvPicPr/>
          <p:nvPr/>
        </p:nvPicPr>
        <p:blipFill>
          <a:blip r:embed="rId3" cstate="print"/>
          <a:stretch/>
        </p:blipFill>
        <p:spPr>
          <a:xfrm>
            <a:off x="504000" y="1254600"/>
            <a:ext cx="8615880" cy="59356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 Files Summary</a:t>
            </a:r>
            <a:endParaRPr lang="en-US" sz="4400" b="0" strike="noStrike" spc="-1">
              <a:latin typeface="Arial"/>
            </a:endParaRPr>
          </a:p>
        </p:txBody>
      </p:sp>
      <p:graphicFrame>
        <p:nvGraphicFramePr>
          <p:cNvPr id="48" name="Table 2"/>
          <p:cNvGraphicFramePr/>
          <p:nvPr/>
        </p:nvGraphicFramePr>
        <p:xfrm>
          <a:off x="960120" y="1563120"/>
          <a:ext cx="8158680" cy="3200400"/>
        </p:xfrm>
        <a:graphic>
          <a:graphicData uri="http://schemas.openxmlformats.org/drawingml/2006/table">
            <a:tbl>
              <a:tblPr/>
              <a:tblGrid>
                <a:gridCol w="2260080"/>
                <a:gridCol w="1524600"/>
                <a:gridCol w="4374000"/>
              </a:tblGrid>
              <a:tr h="597960">
                <a:tc>
                  <a:txBody>
                    <a:bodyPr/>
                    <a:lstStyle/>
                    <a:p>
                      <a:pPr algn="ctr">
                        <a:lnSpc>
                          <a:spcPct val="100000"/>
                        </a:lnSpc>
                      </a:pPr>
                      <a:r>
                        <a:rPr lang="en-US" sz="1800" b="1" strike="noStrike" spc="-1">
                          <a:solidFill>
                            <a:srgbClr val="000000"/>
                          </a:solidFill>
                          <a:latin typeface="Arial"/>
                          <a:ea typeface="DejaVu Sans"/>
                        </a:rPr>
                        <a:t>Filename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Column headers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Notes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r>
              <a:tr h="597960">
                <a:tc>
                  <a:txBody>
                    <a:bodyPr/>
                    <a:lstStyle/>
                    <a:p>
                      <a:pPr algn="ctr">
                        <a:lnSpc>
                          <a:spcPct val="100000"/>
                        </a:lnSpc>
                      </a:pPr>
                      <a:r>
                        <a:rPr lang="en-US" sz="1800" b="0" strike="noStrike" spc="-1">
                          <a:solidFill>
                            <a:srgbClr val="000000"/>
                          </a:solidFill>
                          <a:latin typeface="Arial"/>
                          <a:ea typeface="DejaVu Sans"/>
                        </a:rPr>
                        <a:t>churchlot_with_cars.csv</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yaw(rad)</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Yaw is in rad (+/- Pi)</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597960">
                <a:tc>
                  <a:txBody>
                    <a:bodyPr/>
                    <a:lstStyle/>
                    <a:p>
                      <a:pPr algn="ctr">
                        <a:lnSpc>
                          <a:spcPct val="100000"/>
                        </a:lnSpc>
                      </a:pPr>
                      <a:r>
                        <a:rPr lang="en-US" sz="1800" b="0" strike="noStrike" spc="-1">
                          <a:solidFill>
                            <a:srgbClr val="000000"/>
                          </a:solidFill>
                          <a:latin typeface="Arial"/>
                          <a:ea typeface="DejaVu Sans"/>
                        </a:rPr>
                        <a:t>sim_waypoints.csv</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Yaw is constant – bad? Same path as wpt_yaw and wpt_yaw_const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597960">
                <a:tc>
                  <a:txBody>
                    <a:bodyPr/>
                    <a:lstStyle/>
                    <a:p>
                      <a:pPr algn="ctr">
                        <a:lnSpc>
                          <a:spcPct val="100000"/>
                        </a:lnSpc>
                      </a:pPr>
                      <a:r>
                        <a:rPr lang="en-US" sz="1800" b="0" strike="noStrike" spc="-1">
                          <a:solidFill>
                            <a:srgbClr val="000000"/>
                          </a:solidFill>
                          <a:latin typeface="Arial"/>
                          <a:ea typeface="DejaVu Sans"/>
                        </a:rPr>
                        <a:t>wp_yaw.txt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yaw(deg)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Identical to wp_yaw_const.txt</a:t>
                      </a:r>
                      <a:endParaRPr lang="en-US" sz="1800" b="0" strike="noStrike" spc="-1">
                        <a:latin typeface="Arial"/>
                      </a:endParaRPr>
                    </a:p>
                    <a:p>
                      <a:pPr algn="ctr">
                        <a:lnSpc>
                          <a:spcPct val="100000"/>
                        </a:lnSpc>
                      </a:pP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597960">
                <a:tc>
                  <a:txBody>
                    <a:bodyPr/>
                    <a:lstStyle/>
                    <a:p>
                      <a:pPr algn="ctr">
                        <a:lnSpc>
                          <a:spcPct val="100000"/>
                        </a:lnSpc>
                      </a:pPr>
                      <a:r>
                        <a:rPr lang="en-US" sz="1800" b="0" strike="noStrike" spc="-1">
                          <a:solidFill>
                            <a:srgbClr val="000000"/>
                          </a:solidFill>
                          <a:latin typeface="Arial"/>
                          <a:ea typeface="DejaVu Sans"/>
                        </a:rPr>
                        <a:t>wp_yaw_const.txt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yaw(deg)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Identical to wp_yaw.txt</a:t>
                      </a:r>
                      <a:endParaRPr lang="en-US" sz="1800" b="0" strike="noStrike" spc="-1">
                        <a:latin typeface="Arial"/>
                      </a:endParaRPr>
                    </a:p>
                    <a:p>
                      <a:pPr algn="ctr">
                        <a:lnSpc>
                          <a:spcPct val="100000"/>
                        </a:lnSpc>
                      </a:pPr>
                      <a:r>
                        <a:rPr lang="en-US" sz="1800" b="0" strike="noStrike" spc="-1">
                          <a:solidFill>
                            <a:srgbClr val="000000"/>
                          </a:solidFill>
                          <a:latin typeface="Arial"/>
                          <a:ea typeface="DejaVu Sans"/>
                        </a:rPr>
                        <a:t>Yaw is in deg(0-360)</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bl>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churchlot_with_cars.csv</a:t>
            </a:r>
            <a:endParaRPr lang="en-US" sz="4400" b="0" strike="noStrike" spc="-1">
              <a:solidFill>
                <a:srgbClr val="000000"/>
              </a:solidFill>
              <a:latin typeface="Arial"/>
            </a:endParaRPr>
          </a:p>
        </p:txBody>
      </p:sp>
      <p:pic>
        <p:nvPicPr>
          <p:cNvPr id="50" name="Picture 3"/>
          <p:cNvPicPr/>
          <p:nvPr/>
        </p:nvPicPr>
        <p:blipFill>
          <a:blip r:embed="rId3" cstate="print"/>
          <a:stretch/>
        </p:blipFill>
        <p:spPr>
          <a:xfrm>
            <a:off x="5374080" y="4209120"/>
            <a:ext cx="4378680" cy="3278160"/>
          </a:xfrm>
          <a:prstGeom prst="rect">
            <a:avLst/>
          </a:prstGeom>
          <a:ln>
            <a:noFill/>
          </a:ln>
        </p:spPr>
      </p:pic>
      <p:pic>
        <p:nvPicPr>
          <p:cNvPr id="51" name="Picture 4"/>
          <p:cNvPicPr/>
          <p:nvPr/>
        </p:nvPicPr>
        <p:blipFill>
          <a:blip r:embed="rId4" cstate="print"/>
          <a:stretch/>
        </p:blipFill>
        <p:spPr>
          <a:xfrm>
            <a:off x="5317200" y="1126080"/>
            <a:ext cx="4435200" cy="3320640"/>
          </a:xfrm>
          <a:prstGeom prst="rect">
            <a:avLst/>
          </a:prstGeom>
          <a:ln>
            <a:noFill/>
          </a:ln>
        </p:spPr>
      </p:pic>
      <p:sp>
        <p:nvSpPr>
          <p:cNvPr id="52" name="CustomShape 2"/>
          <p:cNvSpPr/>
          <p:nvPr/>
        </p:nvSpPr>
        <p:spPr>
          <a:xfrm>
            <a:off x="258840" y="5271480"/>
            <a:ext cx="5283720" cy="1461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61</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68.4871</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yaw(rad)</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goes from +/- pi (rad)</a:t>
            </a:r>
            <a:endParaRPr lang="en-US" sz="1800" b="0" strike="noStrike" spc="-1">
              <a:latin typeface="Arial"/>
            </a:endParaRPr>
          </a:p>
        </p:txBody>
      </p:sp>
      <p:sp>
        <p:nvSpPr>
          <p:cNvPr id="53" name="CustomShape 3"/>
          <p:cNvSpPr/>
          <p:nvPr/>
        </p:nvSpPr>
        <p:spPr>
          <a:xfrm>
            <a:off x="7288200" y="5054040"/>
            <a:ext cx="284508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1 unit of distance traveled </a:t>
            </a:r>
            <a:endParaRPr lang="en-US" sz="1800" b="0" strike="noStrike" spc="-1">
              <a:latin typeface="Arial"/>
            </a:endParaRPr>
          </a:p>
          <a:p>
            <a:pPr>
              <a:lnSpc>
                <a:spcPct val="100000"/>
              </a:lnSpc>
            </a:pPr>
            <a:r>
              <a:rPr lang="en-US" sz="1800" b="0" strike="noStrike" spc="-1">
                <a:solidFill>
                  <a:srgbClr val="FF0000"/>
                </a:solidFill>
                <a:latin typeface="Arial"/>
                <a:ea typeface="DejaVu Sans"/>
              </a:rPr>
              <a:t>between waypoints</a:t>
            </a:r>
            <a:endParaRPr lang="en-US" sz="1800" b="0" strike="noStrike" spc="-1">
              <a:latin typeface="Arial"/>
            </a:endParaRPr>
          </a:p>
        </p:txBody>
      </p:sp>
      <p:pic>
        <p:nvPicPr>
          <p:cNvPr id="54" name="Picture 10"/>
          <p:cNvPicPr/>
          <p:nvPr/>
        </p:nvPicPr>
        <p:blipFill>
          <a:blip r:embed="rId5" cstate="print"/>
          <a:stretch/>
        </p:blipFill>
        <p:spPr>
          <a:xfrm>
            <a:off x="-159480" y="1053000"/>
            <a:ext cx="5701680" cy="42688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sim_waypoints.csv</a:t>
            </a:r>
            <a:endParaRPr lang="en-US" sz="4400" b="0" strike="noStrike" spc="-1">
              <a:solidFill>
                <a:srgbClr val="000000"/>
              </a:solidFill>
              <a:latin typeface="Arial"/>
            </a:endParaRPr>
          </a:p>
        </p:txBody>
      </p:sp>
      <p:pic>
        <p:nvPicPr>
          <p:cNvPr id="56" name="Picture 3"/>
          <p:cNvPicPr/>
          <p:nvPr/>
        </p:nvPicPr>
        <p:blipFill>
          <a:blip r:embed="rId3" cstate="print"/>
          <a:stretch/>
        </p:blipFill>
        <p:spPr>
          <a:xfrm>
            <a:off x="5717880" y="4109040"/>
            <a:ext cx="4362480" cy="3266280"/>
          </a:xfrm>
          <a:prstGeom prst="rect">
            <a:avLst/>
          </a:prstGeom>
          <a:ln>
            <a:noFill/>
          </a:ln>
        </p:spPr>
      </p:pic>
      <p:sp>
        <p:nvSpPr>
          <p:cNvPr id="57" name="CustomShape 2"/>
          <p:cNvSpPr/>
          <p:nvPr/>
        </p:nvSpPr>
        <p:spPr>
          <a:xfrm>
            <a:off x="6980400" y="5002200"/>
            <a:ext cx="31604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Distance between waypoints </a:t>
            </a:r>
            <a:endParaRPr lang="en-US" sz="1800" b="0" strike="noStrike" spc="-1">
              <a:latin typeface="Arial"/>
            </a:endParaRPr>
          </a:p>
          <a:p>
            <a:pPr>
              <a:lnSpc>
                <a:spcPct val="100000"/>
              </a:lnSpc>
            </a:pPr>
            <a:r>
              <a:rPr lang="en-US" sz="1800" b="0" strike="noStrike" spc="-1">
                <a:solidFill>
                  <a:srgbClr val="FF0000"/>
                </a:solidFill>
                <a:latin typeface="Arial"/>
                <a:ea typeface="DejaVu Sans"/>
              </a:rPr>
              <a:t>not constant, speed changing</a:t>
            </a:r>
            <a:endParaRPr lang="en-US" sz="1800" b="0" strike="noStrike" spc="-1">
              <a:latin typeface="Arial"/>
            </a:endParaRPr>
          </a:p>
        </p:txBody>
      </p:sp>
      <p:pic>
        <p:nvPicPr>
          <p:cNvPr id="58" name="Picture 6"/>
          <p:cNvPicPr/>
          <p:nvPr/>
        </p:nvPicPr>
        <p:blipFill>
          <a:blip r:embed="rId4" cstate="print"/>
          <a:stretch/>
        </p:blipFill>
        <p:spPr>
          <a:xfrm>
            <a:off x="5717880" y="979920"/>
            <a:ext cx="4325040" cy="3238200"/>
          </a:xfrm>
          <a:prstGeom prst="rect">
            <a:avLst/>
          </a:prstGeom>
          <a:ln>
            <a:noFill/>
          </a:ln>
        </p:spPr>
      </p:pic>
      <p:sp>
        <p:nvSpPr>
          <p:cNvPr id="59" name="CustomShape 3"/>
          <p:cNvSpPr/>
          <p:nvPr/>
        </p:nvSpPr>
        <p:spPr>
          <a:xfrm>
            <a:off x="6521760" y="2495520"/>
            <a:ext cx="17982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Yaw angle bad?</a:t>
            </a:r>
            <a:endParaRPr lang="en-US" sz="1800" b="0" strike="noStrike" spc="-1">
              <a:latin typeface="Arial"/>
            </a:endParaRPr>
          </a:p>
        </p:txBody>
      </p:sp>
      <p:sp>
        <p:nvSpPr>
          <p:cNvPr id="60" name="CustomShape 4"/>
          <p:cNvSpPr/>
          <p:nvPr/>
        </p:nvSpPr>
        <p:spPr>
          <a:xfrm>
            <a:off x="258840" y="5271480"/>
            <a:ext cx="5283720" cy="1461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11011</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7014.1148</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yaw(rad)</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is constant, doesn’t make sense</a:t>
            </a:r>
            <a:endParaRPr lang="en-US" sz="1800" b="0" strike="noStrike" spc="-1">
              <a:latin typeface="Arial"/>
            </a:endParaRPr>
          </a:p>
        </p:txBody>
      </p:sp>
      <p:pic>
        <p:nvPicPr>
          <p:cNvPr id="61" name="Picture 11"/>
          <p:cNvPicPr/>
          <p:nvPr/>
        </p:nvPicPr>
        <p:blipFill>
          <a:blip r:embed="rId5" cstate="print"/>
          <a:stretch/>
        </p:blipFill>
        <p:spPr>
          <a:xfrm>
            <a:off x="255240" y="1053720"/>
            <a:ext cx="5632920" cy="42174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Picture 5"/>
          <p:cNvPicPr/>
          <p:nvPr/>
        </p:nvPicPr>
        <p:blipFill>
          <a:blip r:embed="rId3" cstate="print"/>
          <a:stretch/>
        </p:blipFill>
        <p:spPr>
          <a:xfrm>
            <a:off x="5717880" y="4001040"/>
            <a:ext cx="4400640" cy="3294720"/>
          </a:xfrm>
          <a:prstGeom prst="rect">
            <a:avLst/>
          </a:prstGeom>
          <a:ln>
            <a:noFill/>
          </a:ln>
        </p:spPr>
      </p:pic>
      <p:sp>
        <p:nvSpPr>
          <p:cNvPr id="63"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wpt_yaw_const.txt</a:t>
            </a:r>
            <a:endParaRPr lang="en-US" sz="4400" b="0" strike="noStrike" spc="-1">
              <a:solidFill>
                <a:srgbClr val="000000"/>
              </a:solidFill>
              <a:latin typeface="Arial"/>
            </a:endParaRPr>
          </a:p>
        </p:txBody>
      </p:sp>
      <p:sp>
        <p:nvSpPr>
          <p:cNvPr id="64" name="CustomShape 2"/>
          <p:cNvSpPr/>
          <p:nvPr/>
        </p:nvSpPr>
        <p:spPr>
          <a:xfrm>
            <a:off x="6980400" y="5002200"/>
            <a:ext cx="31604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Distance between waypoints </a:t>
            </a:r>
            <a:endParaRPr lang="en-US" sz="1800" b="0" strike="noStrike" spc="-1">
              <a:latin typeface="Arial"/>
            </a:endParaRPr>
          </a:p>
          <a:p>
            <a:pPr>
              <a:lnSpc>
                <a:spcPct val="100000"/>
              </a:lnSpc>
            </a:pPr>
            <a:r>
              <a:rPr lang="en-US" sz="1800" b="0" strike="noStrike" spc="-1">
                <a:solidFill>
                  <a:srgbClr val="FF0000"/>
                </a:solidFill>
                <a:latin typeface="Arial"/>
                <a:ea typeface="DejaVu Sans"/>
              </a:rPr>
              <a:t>not constant, speed changing</a:t>
            </a:r>
            <a:endParaRPr lang="en-US" sz="1800" b="0" strike="noStrike" spc="-1">
              <a:latin typeface="Arial"/>
            </a:endParaRPr>
          </a:p>
        </p:txBody>
      </p:sp>
      <p:sp>
        <p:nvSpPr>
          <p:cNvPr id="65" name="CustomShape 3"/>
          <p:cNvSpPr/>
          <p:nvPr/>
        </p:nvSpPr>
        <p:spPr>
          <a:xfrm>
            <a:off x="258840" y="5271480"/>
            <a:ext cx="5283720" cy="201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10902</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6968.739</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goes from 0 to 360 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Same path as sim_waypoints.csv, but yaw is correct in this file</a:t>
            </a:r>
            <a:endParaRPr lang="en-US" sz="1800" b="0" strike="noStrike" spc="-1">
              <a:latin typeface="Arial"/>
            </a:endParaRPr>
          </a:p>
        </p:txBody>
      </p:sp>
      <p:pic>
        <p:nvPicPr>
          <p:cNvPr id="66" name="Picture 2"/>
          <p:cNvPicPr/>
          <p:nvPr/>
        </p:nvPicPr>
        <p:blipFill>
          <a:blip r:embed="rId4" cstate="print"/>
          <a:stretch/>
        </p:blipFill>
        <p:spPr>
          <a:xfrm>
            <a:off x="261360" y="1099080"/>
            <a:ext cx="5456160" cy="4085280"/>
          </a:xfrm>
          <a:prstGeom prst="rect">
            <a:avLst/>
          </a:prstGeom>
          <a:ln>
            <a:noFill/>
          </a:ln>
        </p:spPr>
      </p:pic>
      <p:pic>
        <p:nvPicPr>
          <p:cNvPr id="67" name="Picture 8"/>
          <p:cNvPicPr/>
          <p:nvPr/>
        </p:nvPicPr>
        <p:blipFill>
          <a:blip r:embed="rId5" cstate="print"/>
          <a:stretch/>
        </p:blipFill>
        <p:spPr>
          <a:xfrm>
            <a:off x="5473080" y="458640"/>
            <a:ext cx="4730760" cy="35420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Picture 3"/>
          <p:cNvPicPr/>
          <p:nvPr/>
        </p:nvPicPr>
        <p:blipFill>
          <a:blip r:embed="rId3" cstate="print"/>
          <a:stretch/>
        </p:blipFill>
        <p:spPr>
          <a:xfrm>
            <a:off x="5413320" y="3832920"/>
            <a:ext cx="4849920" cy="3631320"/>
          </a:xfrm>
          <a:prstGeom prst="rect">
            <a:avLst/>
          </a:prstGeom>
          <a:ln>
            <a:noFill/>
          </a:ln>
        </p:spPr>
      </p:pic>
      <p:sp>
        <p:nvSpPr>
          <p:cNvPr id="69"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wpt_yaw.txt</a:t>
            </a:r>
            <a:endParaRPr lang="en-US" sz="4400" b="0" strike="noStrike" spc="-1">
              <a:solidFill>
                <a:srgbClr val="000000"/>
              </a:solidFill>
              <a:latin typeface="Arial"/>
            </a:endParaRPr>
          </a:p>
        </p:txBody>
      </p:sp>
      <p:sp>
        <p:nvSpPr>
          <p:cNvPr id="70" name="CustomShape 2"/>
          <p:cNvSpPr/>
          <p:nvPr/>
        </p:nvSpPr>
        <p:spPr>
          <a:xfrm>
            <a:off x="6788880" y="5002200"/>
            <a:ext cx="31604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Distance between waypoints </a:t>
            </a:r>
            <a:endParaRPr lang="en-US" sz="1800" b="0" strike="noStrike" spc="-1">
              <a:latin typeface="Arial"/>
            </a:endParaRPr>
          </a:p>
          <a:p>
            <a:pPr>
              <a:lnSpc>
                <a:spcPct val="100000"/>
              </a:lnSpc>
            </a:pPr>
            <a:r>
              <a:rPr lang="en-US" sz="1800" b="0" strike="noStrike" spc="-1">
                <a:solidFill>
                  <a:srgbClr val="FF0000"/>
                </a:solidFill>
                <a:latin typeface="Arial"/>
                <a:ea typeface="DejaVu Sans"/>
              </a:rPr>
              <a:t>not constant, speed changing</a:t>
            </a:r>
            <a:endParaRPr lang="en-US" sz="1800" b="0" strike="noStrike" spc="-1">
              <a:latin typeface="Arial"/>
            </a:endParaRPr>
          </a:p>
        </p:txBody>
      </p:sp>
      <p:sp>
        <p:nvSpPr>
          <p:cNvPr id="71" name="CustomShape 3"/>
          <p:cNvSpPr/>
          <p:nvPr/>
        </p:nvSpPr>
        <p:spPr>
          <a:xfrm>
            <a:off x="258840" y="5271480"/>
            <a:ext cx="5283720" cy="201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10902</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6968.739</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goes from 0 to 360 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Same path as sim_waypoints.csv, but yaw is correct in this file</a:t>
            </a:r>
            <a:endParaRPr lang="en-US" sz="1800" b="0" strike="noStrike" spc="-1">
              <a:latin typeface="Arial"/>
            </a:endParaRPr>
          </a:p>
        </p:txBody>
      </p:sp>
      <p:pic>
        <p:nvPicPr>
          <p:cNvPr id="72" name="Picture 7"/>
          <p:cNvPicPr/>
          <p:nvPr/>
        </p:nvPicPr>
        <p:blipFill>
          <a:blip r:embed="rId4" cstate="print"/>
          <a:stretch/>
        </p:blipFill>
        <p:spPr>
          <a:xfrm>
            <a:off x="5473080" y="236520"/>
            <a:ext cx="4686480" cy="3508560"/>
          </a:xfrm>
          <a:prstGeom prst="rect">
            <a:avLst/>
          </a:prstGeom>
          <a:ln>
            <a:noFill/>
          </a:ln>
        </p:spPr>
      </p:pic>
      <p:pic>
        <p:nvPicPr>
          <p:cNvPr id="73" name="Picture 9"/>
          <p:cNvPicPr/>
          <p:nvPr/>
        </p:nvPicPr>
        <p:blipFill>
          <a:blip r:embed="rId5" cstate="print"/>
          <a:stretch/>
        </p:blipFill>
        <p:spPr>
          <a:xfrm>
            <a:off x="258840" y="1148040"/>
            <a:ext cx="5448960" cy="40798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waypoint_loader.py</a:t>
            </a:r>
            <a:endParaRPr lang="en-US" sz="4400" b="0" strike="noStrike" spc="-1">
              <a:latin typeface="Arial"/>
            </a:endParaRPr>
          </a:p>
        </p:txBody>
      </p:sp>
      <p:sp>
        <p:nvSpPr>
          <p:cNvPr id="75" name="CustomShape 2"/>
          <p:cNvSpPr/>
          <p:nvPr/>
        </p:nvSpPr>
        <p:spPr>
          <a:xfrm>
            <a:off x="1373760" y="1756440"/>
            <a:ext cx="7403760" cy="5356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Random Notes:</a:t>
            </a:r>
            <a:endParaRPr lang="en-US" sz="1800" b="0" strike="noStrike" spc="-1">
              <a:latin typeface="Arial"/>
            </a:endParaRPr>
          </a:p>
          <a:p>
            <a:pPr>
              <a:lnSpc>
                <a:spcPct val="100000"/>
              </a:lnSpc>
            </a:pPr>
            <a:r>
              <a:rPr lang="en-US" sz="1800" b="0" strike="noStrike" spc="-1">
                <a:solidFill>
                  <a:srgbClr val="000000"/>
                </a:solidFill>
                <a:latin typeface="Arial"/>
                <a:ea typeface="DejaVu Sans"/>
              </a:rPr>
              <a:t>0.27778 is km/hr to m/s conversion</a:t>
            </a:r>
            <a:endParaRPr lang="en-US" sz="1800" b="0" strike="noStrike" spc="-1">
              <a:latin typeface="Arial"/>
            </a:endParaRPr>
          </a:p>
          <a:p>
            <a:pPr>
              <a:lnSpc>
                <a:spcPct val="100000"/>
              </a:lnSpc>
            </a:pPr>
            <a:r>
              <a:rPr lang="en-US" sz="1800" b="0" strike="noStrike" spc="-1">
                <a:solidFill>
                  <a:srgbClr val="000000"/>
                </a:solidFill>
                <a:latin typeface="Arial"/>
                <a:ea typeface="DejaVu Sans"/>
              </a:rPr>
              <a:t>3.6 is m/s to km/hr conversion</a:t>
            </a:r>
            <a:endParaRPr lang="en-US" sz="1800" b="0" strike="noStrike" spc="-1">
              <a:latin typeface="Arial"/>
            </a:endParaRPr>
          </a:p>
          <a:p>
            <a:pPr>
              <a:lnSpc>
                <a:spcPct val="100000"/>
              </a:lnSpc>
            </a:pPr>
            <a:r>
              <a:rPr lang="en-US" sz="1800" b="0" strike="noStrike" spc="-1">
                <a:solidFill>
                  <a:srgbClr val="000000"/>
                </a:solidFill>
                <a:latin typeface="Arial"/>
                <a:ea typeface="DejaVu Sans"/>
              </a:rPr>
              <a:t>Output waypoints are in /world frame</a:t>
            </a:r>
            <a:endParaRPr lang="en-US" sz="1800" b="0" strike="noStrike" spc="-1">
              <a:latin typeface="Arial"/>
            </a:endParaRPr>
          </a:p>
          <a:p>
            <a:pPr>
              <a:lnSpc>
                <a:spcPct val="100000"/>
              </a:lnSpc>
            </a:pPr>
            <a:r>
              <a:rPr lang="en-US" sz="1800" b="0" strike="noStrike" spc="-1">
                <a:solidFill>
                  <a:srgbClr val="000000"/>
                </a:solidFill>
                <a:latin typeface="Arial"/>
                <a:ea typeface="DejaVu Sans"/>
              </a:rPr>
              <a:t>Target speed set in launch file (in km/hr)</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1" u="sng" strike="noStrike" spc="-1">
                <a:solidFill>
                  <a:srgbClr val="000000"/>
                </a:solidFill>
                <a:uFill>
                  <a:solidFill>
                    <a:srgbClr val="FFFFFF"/>
                  </a:solidFill>
                </a:uFill>
                <a:latin typeface="Arial"/>
                <a:ea typeface="DejaVu Sans"/>
              </a:rPr>
              <a:t>Function</a:t>
            </a:r>
            <a:r>
              <a:rPr lang="en-US" sz="1800" b="0" strike="noStrike" spc="-1">
                <a:solidFill>
                  <a:srgbClr val="000000"/>
                </a:solidFill>
                <a:latin typeface="Arial"/>
                <a:ea typeface="DejaVu Sans"/>
              </a:rPr>
              <a:t>: Loads one of the csv files containing waypoints of the track and publishes them to /base_waypoints </a:t>
            </a: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waypoint_updater.py</a:t>
            </a:r>
            <a:endParaRPr lang="en-US" sz="4400" b="0" strike="noStrike" spc="-1">
              <a:latin typeface="Arial"/>
            </a:endParaRPr>
          </a:p>
        </p:txBody>
      </p:sp>
      <p:sp>
        <p:nvSpPr>
          <p:cNvPr id="77" name="CustomShape 2"/>
          <p:cNvSpPr/>
          <p:nvPr/>
        </p:nvSpPr>
        <p:spPr>
          <a:xfrm>
            <a:off x="1373760" y="1756800"/>
            <a:ext cx="7403760" cy="85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Random Notes:</a:t>
            </a:r>
            <a:endParaRPr lang="en-US" sz="1800" b="0" strike="noStrike" spc="-1">
              <a:latin typeface="Arial"/>
            </a:endParaRPr>
          </a:p>
          <a:p>
            <a:pPr>
              <a:lnSpc>
                <a:spcPct val="100000"/>
              </a:lnSpc>
            </a:pPr>
            <a:r>
              <a:rPr lang="en-US" sz="1800" b="0" strike="noStrike" spc="-1">
                <a:solidFill>
                  <a:srgbClr val="000000"/>
                </a:solidFill>
                <a:latin typeface="Arial"/>
                <a:ea typeface="DejaVu Sans"/>
              </a:rPr>
              <a:t>Hardcoded number of waypoints to publish (5)</a:t>
            </a:r>
            <a:endParaRPr lang="en-US" sz="1800" b="0" strike="noStrike" spc="-1">
              <a:latin typeface="Arial"/>
            </a:endParaRPr>
          </a:p>
          <a:p>
            <a:pPr>
              <a:lnSpc>
                <a:spcPct val="100000"/>
              </a:lnSpc>
            </a:pPr>
            <a:r>
              <a:rPr lang="en-US" sz="1800" b="0" strike="noStrike" spc="-1">
                <a:solidFill>
                  <a:srgbClr val="000000"/>
                </a:solidFill>
                <a:latin typeface="Arial"/>
                <a:ea typeface="DejaVu Sans"/>
              </a:rPr>
              <a:t>Publishing more that 5-10 waypoints ahead causes simulator to lag</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1" strike="noStrike" spc="-1">
                <a:solidFill>
                  <a:srgbClr val="000000"/>
                </a:solidFill>
                <a:latin typeface="Arial"/>
                <a:ea typeface="DejaVu Sans"/>
              </a:rPr>
              <a:t>Implementation Details:</a:t>
            </a:r>
            <a:endParaRPr lang="en-US" sz="1800" b="0" strike="noStrike" spc="-1">
              <a:latin typeface="Arial"/>
            </a:endParaRPr>
          </a:p>
          <a:p>
            <a:pPr>
              <a:lnSpc>
                <a:spcPct val="100000"/>
              </a:lnSpc>
            </a:pPr>
            <a:r>
              <a:rPr lang="en-US" sz="1800" b="0" strike="noStrike" spc="-1">
                <a:solidFill>
                  <a:srgbClr val="000000"/>
                </a:solidFill>
                <a:latin typeface="Arial"/>
                <a:ea typeface="DejaVu Sans"/>
              </a:rPr>
              <a:t>We find the closest n waypoints ahead of us and assign a linear speed to them</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strike="noStrike" spc="-1">
                <a:solidFill>
                  <a:srgbClr val="000000"/>
                </a:solidFill>
                <a:latin typeface="Arial"/>
                <a:ea typeface="DejaVu Sans"/>
              </a:rPr>
              <a:t>Similar to the path planning project, loop over all the base waypoints and find the closest one to our current position. This waypoint needs to be ahead of us so compute the bearing from current position to the waypoint. If bearing is positive then the waypoint is ahead.</a:t>
            </a:r>
            <a:endParaRPr lang="en-US" sz="1800" b="0" strike="noStrike" spc="-1">
              <a:latin typeface="Arial"/>
            </a:endParaRPr>
          </a:p>
          <a:p>
            <a:pPr>
              <a:lnSpc>
                <a:spcPct val="100000"/>
              </a:lnSpc>
            </a:pPr>
            <a:endParaRPr lang="en-US" sz="1800" b="0" strike="noStrike" spc="-1">
              <a:latin typeface="Arial"/>
            </a:endParaRPr>
          </a:p>
          <a:p>
            <a:pPr>
              <a:lnSpc>
                <a:spcPct val="100000"/>
              </a:lnSpc>
            </a:pPr>
            <a:endParaRPr lang="en-US" sz="1800" b="0" strike="noStrike" spc="-1">
              <a:latin typeface="Arial"/>
            </a:endParaRPr>
          </a:p>
          <a:p>
            <a:pPr>
              <a:lnSpc>
                <a:spcPct val="100000"/>
              </a:lnSpc>
            </a:pP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392</TotalTime>
  <Words>1136</Words>
  <Application>Microsoft Office PowerPoint</Application>
  <PresentationFormat>Custom</PresentationFormat>
  <Paragraphs>224</Paragraphs>
  <Slides>18</Slides>
  <Notes>14</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Notes about Global/Local Coordinate Frames</vt:lpstr>
      <vt:lpstr>Method to Find Next Waypoint Ahead</vt:lpstr>
      <vt:lpstr>Method to find CTE</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Killuminati</cp:lastModifiedBy>
  <cp:revision>53</cp:revision>
  <dcterms:created xsi:type="dcterms:W3CDTF">2017-08-31T20:33:00Z</dcterms:created>
  <dcterms:modified xsi:type="dcterms:W3CDTF">2017-09-10T15:59:36Z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BJClassification">
    <vt:lpwstr>Honeywell Unrestricted</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14</vt:i4>
  </property>
  <property fmtid="{D5CDD505-2E9C-101B-9397-08002B2CF9AE}" pid="9" name="PresentationFormat">
    <vt:lpwstr>Custom</vt:lpwstr>
  </property>
  <property fmtid="{D5CDD505-2E9C-101B-9397-08002B2CF9AE}" pid="10" name="ScaleCrop">
    <vt:bool>false</vt:bool>
  </property>
  <property fmtid="{D5CDD505-2E9C-101B-9397-08002B2CF9AE}" pid="11" name="ShareDoc">
    <vt:bool>false</vt:bool>
  </property>
  <property fmtid="{D5CDD505-2E9C-101B-9397-08002B2CF9AE}" pid="12" name="Slides">
    <vt:i4>14</vt:i4>
  </property>
  <property fmtid="{D5CDD505-2E9C-101B-9397-08002B2CF9AE}" pid="13" name="bjDocumentLabelXML">
    <vt:lpwstr>&lt;?xml version="1.0" encoding="us-ascii"?&gt;&lt;sisl xmlns:xsi="http://www.w3.org/2001/XMLSchema-instance" xmlns:xsd="http://www.w3.org/2001/XMLSchema" sislVersion="0" policy="bf276872-af07-4968-a71d-1c83e80bd0bf" origin="userSelected" xmlns="http://www.boldonj</vt:lpwstr>
  </property>
  <property fmtid="{D5CDD505-2E9C-101B-9397-08002B2CF9AE}" pid="14" name="bjDocumentLabelXML-0">
    <vt:lpwstr>ames.com/2008/01/sie/internal/label"&gt;&lt;element uid="id_protectivemarking_newvalue1" value="" /&gt;&lt;/sisl&gt;</vt:lpwstr>
  </property>
  <property fmtid="{D5CDD505-2E9C-101B-9397-08002B2CF9AE}" pid="15" name="bjDocumentSecurityLabel">
    <vt:lpwstr>Honeywell Unrestricted</vt:lpwstr>
  </property>
  <property fmtid="{D5CDD505-2E9C-101B-9397-08002B2CF9AE}" pid="16" name="bjSaver">
    <vt:lpwstr>TUeOanLpxzhypracuyY92WJBiBbtrRuL</vt:lpwstr>
  </property>
  <property fmtid="{D5CDD505-2E9C-101B-9397-08002B2CF9AE}" pid="17" name="docIndexRef">
    <vt:lpwstr>e2e7a751-9938-49f4-be3b-f78b3c950d09</vt:lpwstr>
  </property>
</Properties>
</file>